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0.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16"/>
  </p:notesMasterIdLst>
  <p:sldIdLst>
    <p:sldId id="257" r:id="rId3"/>
    <p:sldId id="381" r:id="rId4"/>
    <p:sldId id="382" r:id="rId5"/>
    <p:sldId id="383" r:id="rId6"/>
    <p:sldId id="384" r:id="rId7"/>
    <p:sldId id="385" r:id="rId8"/>
    <p:sldId id="386" r:id="rId9"/>
    <p:sldId id="387" r:id="rId10"/>
    <p:sldId id="388" r:id="rId11"/>
    <p:sldId id="389" r:id="rId12"/>
    <p:sldId id="390" r:id="rId13"/>
    <p:sldId id="391" r:id="rId14"/>
    <p:sldId id="3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119" d="100"/>
          <a:sy n="119"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a:t>
            </a:fld>
            <a:endParaRPr lang="en-US"/>
          </a:p>
        </p:txBody>
      </p:sp>
    </p:spTree>
    <p:extLst>
      <p:ext uri="{BB962C8B-B14F-4D97-AF65-F5344CB8AC3E}">
        <p14:creationId xmlns:p14="http://schemas.microsoft.com/office/powerpoint/2010/main" val="263187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177982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359714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197196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13</a:t>
            </a:fld>
            <a:endParaRPr lang="en-US"/>
          </a:p>
        </p:txBody>
      </p:sp>
    </p:spTree>
    <p:extLst>
      <p:ext uri="{BB962C8B-B14F-4D97-AF65-F5344CB8AC3E}">
        <p14:creationId xmlns:p14="http://schemas.microsoft.com/office/powerpoint/2010/main" val="19491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45910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377324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108296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4135067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28345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36262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251774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32181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emf"/><Relationship Id="rId5" Type="http://schemas.openxmlformats.org/officeDocument/2006/relationships/tags" Target="../tags/tag11.xml"/><Relationship Id="rId10" Type="http://schemas.openxmlformats.org/officeDocument/2006/relationships/image" Target="../media/image7.png"/><Relationship Id="rId4" Type="http://schemas.openxmlformats.org/officeDocument/2006/relationships/tags" Target="../tags/tag10.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png"/><Relationship Id="rId3" Type="http://schemas.openxmlformats.org/officeDocument/2006/relationships/tags" Target="../tags/tag133.xml"/><Relationship Id="rId21" Type="http://schemas.openxmlformats.org/officeDocument/2006/relationships/image" Target="../media/image26.jp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notesSlide" Target="../notesSlides/notesSlide10.xml"/><Relationship Id="rId2" Type="http://schemas.openxmlformats.org/officeDocument/2006/relationships/tags" Target="../tags/tag132.xml"/><Relationship Id="rId16" Type="http://schemas.openxmlformats.org/officeDocument/2006/relationships/slideLayout" Target="../slideLayouts/slideLayout4.xml"/><Relationship Id="rId20" Type="http://schemas.openxmlformats.org/officeDocument/2006/relationships/image" Target="../media/image25.jp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5" Type="http://schemas.openxmlformats.org/officeDocument/2006/relationships/tags" Target="../tags/tag135.xml"/><Relationship Id="rId15" Type="http://schemas.openxmlformats.org/officeDocument/2006/relationships/tags" Target="../tags/tag145.xml"/><Relationship Id="rId10" Type="http://schemas.openxmlformats.org/officeDocument/2006/relationships/tags" Target="../tags/tag140.xml"/><Relationship Id="rId19" Type="http://schemas.openxmlformats.org/officeDocument/2006/relationships/image" Target="../media/image8.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tags" Target="../tags/tag144.xml"/><Relationship Id="rId22"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image" Target="../media/image1.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notesSlide" Target="../notesSlides/notesSlide11.xml"/><Relationship Id="rId2" Type="http://schemas.openxmlformats.org/officeDocument/2006/relationships/tags" Target="../tags/tag147.xml"/><Relationship Id="rId16" Type="http://schemas.openxmlformats.org/officeDocument/2006/relationships/slideLayout" Target="../slideLayouts/slideLayout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tags" Target="../tags/tag160.xml"/><Relationship Id="rId10" Type="http://schemas.openxmlformats.org/officeDocument/2006/relationships/tags" Target="../tags/tag155.xml"/><Relationship Id="rId19" Type="http://schemas.openxmlformats.org/officeDocument/2006/relationships/image" Target="../media/image8.png"/><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s>
</file>

<file path=ppt/slides/_rels/slide12.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tags" Target="../tags/tag171.xml"/><Relationship Id="rId18" Type="http://schemas.openxmlformats.org/officeDocument/2006/relationships/slideLayout" Target="../slideLayouts/slideLayout4.xml"/><Relationship Id="rId3" Type="http://schemas.openxmlformats.org/officeDocument/2006/relationships/tags" Target="../tags/tag163.xml"/><Relationship Id="rId21" Type="http://schemas.openxmlformats.org/officeDocument/2006/relationships/image" Target="../media/image8.png"/><Relationship Id="rId7" Type="http://schemas.openxmlformats.org/officeDocument/2006/relationships/tags" Target="../tags/tag167.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2.xml"/><Relationship Id="rId16" Type="http://schemas.openxmlformats.org/officeDocument/2006/relationships/tags" Target="../tags/tag174.xml"/><Relationship Id="rId20" Type="http://schemas.openxmlformats.org/officeDocument/2006/relationships/image" Target="../media/image1.png"/><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video" Target="../media/media2.mp4"/><Relationship Id="rId5" Type="http://schemas.openxmlformats.org/officeDocument/2006/relationships/tags" Target="../tags/tag165.xml"/><Relationship Id="rId15" Type="http://schemas.openxmlformats.org/officeDocument/2006/relationships/tags" Target="../tags/tag173.xml"/><Relationship Id="rId10" Type="http://schemas.microsoft.com/office/2007/relationships/media" Target="../media/media2.mp4"/><Relationship Id="rId19" Type="http://schemas.openxmlformats.org/officeDocument/2006/relationships/notesSlide" Target="../notesSlides/notesSlide12.xml"/><Relationship Id="rId4" Type="http://schemas.openxmlformats.org/officeDocument/2006/relationships/tags" Target="../tags/tag164.xml"/><Relationship Id="rId9" Type="http://schemas.openxmlformats.org/officeDocument/2006/relationships/tags" Target="../tags/tag169.xml"/><Relationship Id="rId14" Type="http://schemas.openxmlformats.org/officeDocument/2006/relationships/tags" Target="../tags/tag172.xml"/><Relationship Id="rId22"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image" Target="../media/image1.png"/><Relationship Id="rId3" Type="http://schemas.openxmlformats.org/officeDocument/2006/relationships/tags" Target="../tags/tag178.xml"/><Relationship Id="rId21" Type="http://schemas.openxmlformats.org/officeDocument/2006/relationships/image" Target="../media/image30.jp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notesSlide" Target="../notesSlides/notesSlide13.xml"/><Relationship Id="rId2" Type="http://schemas.openxmlformats.org/officeDocument/2006/relationships/tags" Target="../tags/tag177.xml"/><Relationship Id="rId16" Type="http://schemas.openxmlformats.org/officeDocument/2006/relationships/slideLayout" Target="../slideLayouts/slideLayout4.xml"/><Relationship Id="rId20" Type="http://schemas.openxmlformats.org/officeDocument/2006/relationships/image" Target="../media/image29.jp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8.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png"/><Relationship Id="rId2" Type="http://schemas.openxmlformats.org/officeDocument/2006/relationships/tags" Target="../tags/tag14.xml"/><Relationship Id="rId16" Type="http://schemas.openxmlformats.org/officeDocument/2006/relationships/notesSlide" Target="../notesSlides/notesSlide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4.xml"/><Relationship Id="rId10" Type="http://schemas.openxmlformats.org/officeDocument/2006/relationships/tags" Target="../tags/tag22.xml"/><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1.png"/><Relationship Id="rId26" Type="http://schemas.openxmlformats.org/officeDocument/2006/relationships/image" Target="../media/image16.jpg"/><Relationship Id="rId3" Type="http://schemas.openxmlformats.org/officeDocument/2006/relationships/tags" Target="../tags/tag29.xml"/><Relationship Id="rId21" Type="http://schemas.openxmlformats.org/officeDocument/2006/relationships/image" Target="../media/image11.jp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notesSlide" Target="../notesSlides/notesSlide3.xml"/><Relationship Id="rId25" Type="http://schemas.openxmlformats.org/officeDocument/2006/relationships/image" Target="../media/image15.jpg"/><Relationship Id="rId2" Type="http://schemas.openxmlformats.org/officeDocument/2006/relationships/tags" Target="../tags/tag28.xml"/><Relationship Id="rId16" Type="http://schemas.openxmlformats.org/officeDocument/2006/relationships/slideLayout" Target="../slideLayouts/slideLayout4.xml"/><Relationship Id="rId20" Type="http://schemas.openxmlformats.org/officeDocument/2006/relationships/image" Target="../media/image10.jp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14.jpg"/><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13.jpg"/><Relationship Id="rId10" Type="http://schemas.openxmlformats.org/officeDocument/2006/relationships/tags" Target="../tags/tag36.xml"/><Relationship Id="rId19" Type="http://schemas.openxmlformats.org/officeDocument/2006/relationships/image" Target="../media/image8.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image" Target="../media/image12.jpg"/><Relationship Id="rId27"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1.png"/><Relationship Id="rId3" Type="http://schemas.openxmlformats.org/officeDocument/2006/relationships/tags" Target="../tags/tag44.xml"/><Relationship Id="rId21" Type="http://schemas.openxmlformats.org/officeDocument/2006/relationships/image" Target="../media/image18.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notesSlide" Target="../notesSlides/notesSlide4.xml"/><Relationship Id="rId2" Type="http://schemas.openxmlformats.org/officeDocument/2006/relationships/tags" Target="../tags/tag43.xml"/><Relationship Id="rId16" Type="http://schemas.openxmlformats.org/officeDocument/2006/relationships/slideLayout" Target="../slideLayouts/slideLayout4.xml"/><Relationship Id="rId20" Type="http://schemas.openxmlformats.org/officeDocument/2006/relationships/hyperlink" Target="https://github.com/Breakthrough/PySceneDetect/tree/a0424ab91a4eff67c6de3989247305c02e48ec39" TargetMode="Externa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19" Type="http://schemas.openxmlformats.org/officeDocument/2006/relationships/image" Target="../media/image8.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5.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image" Target="../media/image1.png"/><Relationship Id="rId3" Type="http://schemas.openxmlformats.org/officeDocument/2006/relationships/tags" Target="../tags/tag59.xml"/><Relationship Id="rId21" Type="http://schemas.microsoft.com/office/2007/relationships/hdphoto" Target="../media/hdphoto1.wdp"/><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notesSlide" Target="../notesSlides/notesSlide5.xml"/><Relationship Id="rId2" Type="http://schemas.openxmlformats.org/officeDocument/2006/relationships/tags" Target="../tags/tag58.xml"/><Relationship Id="rId16" Type="http://schemas.openxmlformats.org/officeDocument/2006/relationships/slideLayout" Target="../slideLayouts/slideLayout4.xml"/><Relationship Id="rId20" Type="http://schemas.openxmlformats.org/officeDocument/2006/relationships/image" Target="../media/image19.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image" Target="../media/image8.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hyperlink" Target="https://www.bogotobogo.com/python/OpenCV_Python/python_opencv3_Image_Canny_Edge_Detection.php"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image" Target="../media/image1.png"/><Relationship Id="rId26" Type="http://schemas.openxmlformats.org/officeDocument/2006/relationships/image" Target="../media/image23.png"/><Relationship Id="rId3" Type="http://schemas.openxmlformats.org/officeDocument/2006/relationships/tags" Target="../tags/tag74.xml"/><Relationship Id="rId21" Type="http://schemas.microsoft.com/office/2007/relationships/hdphoto" Target="../media/hdphoto1.wdp"/><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notesSlide" Target="../notesSlides/notesSlide6.xml"/><Relationship Id="rId25" Type="http://schemas.openxmlformats.org/officeDocument/2006/relationships/image" Target="../media/image22.png"/><Relationship Id="rId2" Type="http://schemas.openxmlformats.org/officeDocument/2006/relationships/tags" Target="../tags/tag73.xml"/><Relationship Id="rId16" Type="http://schemas.openxmlformats.org/officeDocument/2006/relationships/slideLayout" Target="../slideLayouts/slideLayout4.xml"/><Relationship Id="rId20" Type="http://schemas.openxmlformats.org/officeDocument/2006/relationships/image" Target="../media/image1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image" Target="../media/image21.png"/><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image" Target="../media/image20.png"/><Relationship Id="rId10" Type="http://schemas.openxmlformats.org/officeDocument/2006/relationships/tags" Target="../tags/tag81.xml"/><Relationship Id="rId19" Type="http://schemas.openxmlformats.org/officeDocument/2006/relationships/image" Target="../media/image8.png"/><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hyperlink" Target="https://www.bogotobogo.com/python/OpenCV_Python/python_opencv3_Image_Canny_Edge_Detection.php"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image" Target="../media/image8.png"/><Relationship Id="rId26" Type="http://schemas.openxmlformats.org/officeDocument/2006/relationships/image" Target="../media/image17.jpg"/><Relationship Id="rId3" Type="http://schemas.openxmlformats.org/officeDocument/2006/relationships/tags" Target="../tags/tag89.xml"/><Relationship Id="rId21" Type="http://schemas.openxmlformats.org/officeDocument/2006/relationships/image" Target="../media/image12.jpg"/><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image" Target="../media/image1.png"/><Relationship Id="rId25" Type="http://schemas.openxmlformats.org/officeDocument/2006/relationships/image" Target="../media/image16.jpg"/><Relationship Id="rId2" Type="http://schemas.openxmlformats.org/officeDocument/2006/relationships/tags" Target="../tags/tag88.xml"/><Relationship Id="rId16" Type="http://schemas.openxmlformats.org/officeDocument/2006/relationships/notesSlide" Target="../notesSlides/notesSlide7.xml"/><Relationship Id="rId20" Type="http://schemas.openxmlformats.org/officeDocument/2006/relationships/image" Target="../media/image11.jp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image" Target="../media/image15.jpg"/><Relationship Id="rId5" Type="http://schemas.openxmlformats.org/officeDocument/2006/relationships/tags" Target="../tags/tag91.xml"/><Relationship Id="rId15" Type="http://schemas.openxmlformats.org/officeDocument/2006/relationships/slideLayout" Target="../slideLayouts/slideLayout4.xml"/><Relationship Id="rId23" Type="http://schemas.openxmlformats.org/officeDocument/2006/relationships/image" Target="../media/image14.jpg"/><Relationship Id="rId10" Type="http://schemas.openxmlformats.org/officeDocument/2006/relationships/tags" Target="../tags/tag96.xml"/><Relationship Id="rId19" Type="http://schemas.openxmlformats.org/officeDocument/2006/relationships/image" Target="../media/image10.jp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image" Target="../media/image1.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notesSlide" Target="../notesSlides/notesSlide8.xml"/><Relationship Id="rId2" Type="http://schemas.openxmlformats.org/officeDocument/2006/relationships/tags" Target="../tags/tag102.xml"/><Relationship Id="rId16" Type="http://schemas.openxmlformats.org/officeDocument/2006/relationships/slideLayout" Target="../slideLayouts/slideLayout4.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10" Type="http://schemas.openxmlformats.org/officeDocument/2006/relationships/tags" Target="../tags/tag110.xml"/><Relationship Id="rId19" Type="http://schemas.openxmlformats.org/officeDocument/2006/relationships/image" Target="../media/image8.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s/_rels/slide9.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6.xml"/><Relationship Id="rId18" Type="http://schemas.openxmlformats.org/officeDocument/2006/relationships/slideLayout" Target="../slideLayouts/slideLayout4.xml"/><Relationship Id="rId3" Type="http://schemas.openxmlformats.org/officeDocument/2006/relationships/tags" Target="../tags/tag118.xml"/><Relationship Id="rId21" Type="http://schemas.openxmlformats.org/officeDocument/2006/relationships/image" Target="../media/image8.png"/><Relationship Id="rId7" Type="http://schemas.openxmlformats.org/officeDocument/2006/relationships/tags" Target="../tags/tag122.xml"/><Relationship Id="rId12" Type="http://schemas.openxmlformats.org/officeDocument/2006/relationships/tags" Target="../tags/tag125.xml"/><Relationship Id="rId17" Type="http://schemas.openxmlformats.org/officeDocument/2006/relationships/tags" Target="../tags/tag130.xml"/><Relationship Id="rId2" Type="http://schemas.openxmlformats.org/officeDocument/2006/relationships/tags" Target="../tags/tag117.xml"/><Relationship Id="rId16" Type="http://schemas.openxmlformats.org/officeDocument/2006/relationships/tags" Target="../tags/tag129.xml"/><Relationship Id="rId20" Type="http://schemas.openxmlformats.org/officeDocument/2006/relationships/image" Target="../media/image1.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video" Target="../media/media1.mp4"/><Relationship Id="rId5" Type="http://schemas.openxmlformats.org/officeDocument/2006/relationships/tags" Target="../tags/tag120.xml"/><Relationship Id="rId15" Type="http://schemas.openxmlformats.org/officeDocument/2006/relationships/tags" Target="../tags/tag128.xml"/><Relationship Id="rId10" Type="http://schemas.microsoft.com/office/2007/relationships/media" Target="../media/media1.mp4"/><Relationship Id="rId19" Type="http://schemas.openxmlformats.org/officeDocument/2006/relationships/notesSlide" Target="../notesSlides/notesSlide9.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7.xml"/><Relationship Id="rId2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t>
            </a:r>
            <a:r>
              <a:rPr lang="vi-VN" sz="2667" kern="0" cap="all">
                <a:solidFill>
                  <a:srgbClr val="FFFFFF"/>
                </a:solidFill>
                <a:latin typeface="+mj-lt"/>
              </a:rPr>
              <a:t>SEP 22 </a:t>
            </a:r>
            <a:r>
              <a:rPr lang="en-US" sz="2667" kern="0" cap="all">
                <a:solidFill>
                  <a:srgbClr val="FFFFFF"/>
                </a:solidFill>
                <a:latin typeface="+mj-lt"/>
              </a:rPr>
              <a:t>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456808" y="1180629"/>
            <a:ext cx="5500224" cy="2492990"/>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p>
          <a:p>
            <a:pPr marL="742950" lvl="1" indent="-285750">
              <a:spcAft>
                <a:spcPts val="600"/>
              </a:spcAft>
              <a:buFont typeface="Wingdings" panose="05000000000000000000" pitchFamily="2" charset="2"/>
              <a:buChar char="Ø"/>
            </a:pPr>
            <a:r>
              <a:rPr lang="vi-VN">
                <a:latin typeface="Bosch Office Sans" pitchFamily="2" charset="0"/>
              </a:rPr>
              <a:t>Load pages and widgets: normal(?) behavior</a:t>
            </a:r>
          </a:p>
          <a:p>
            <a:pPr>
              <a:spcAft>
                <a:spcPts val="600"/>
              </a:spcAft>
            </a:pPr>
            <a:endParaRPr lang="vi-VN">
              <a:latin typeface="Bosch Office Sans" pitchFamily="2" charset="0"/>
            </a:endParaRPr>
          </a:p>
        </p:txBody>
      </p:sp>
      <p:pic>
        <p:nvPicPr>
          <p:cNvPr id="15" name="Picture 14">
            <a:extLst>
              <a:ext uri="{FF2B5EF4-FFF2-40B4-BE49-F238E27FC236}">
                <a16:creationId xmlns:a16="http://schemas.microsoft.com/office/drawing/2014/main" id="{EA37191E-DA0B-AF18-AA26-FF4330935C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778" y="976325"/>
            <a:ext cx="4119600" cy="1655036"/>
          </a:xfrm>
          <a:prstGeom prst="rect">
            <a:avLst/>
          </a:prstGeom>
        </p:spPr>
      </p:pic>
      <p:pic>
        <p:nvPicPr>
          <p:cNvPr id="19" name="Picture 18">
            <a:extLst>
              <a:ext uri="{FF2B5EF4-FFF2-40B4-BE49-F238E27FC236}">
                <a16:creationId xmlns:a16="http://schemas.microsoft.com/office/drawing/2014/main" id="{D8B48888-967F-0C99-24C6-A35B53F8D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54778" y="2709823"/>
            <a:ext cx="4119600" cy="1655036"/>
          </a:xfrm>
          <a:prstGeom prst="rect">
            <a:avLst/>
          </a:prstGeom>
        </p:spPr>
      </p:pic>
      <p:pic>
        <p:nvPicPr>
          <p:cNvPr id="22" name="Picture 21">
            <a:extLst>
              <a:ext uri="{FF2B5EF4-FFF2-40B4-BE49-F238E27FC236}">
                <a16:creationId xmlns:a16="http://schemas.microsoft.com/office/drawing/2014/main" id="{B146415F-5AC7-2D16-EDAB-904018BA45D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54778" y="4525639"/>
            <a:ext cx="4119600" cy="1655036"/>
          </a:xfrm>
          <a:prstGeom prst="rect">
            <a:avLst/>
          </a:prstGeom>
        </p:spPr>
      </p:pic>
    </p:spTree>
    <p:custDataLst>
      <p:tags r:id="rId1"/>
    </p:custDataLst>
    <p:extLst>
      <p:ext uri="{BB962C8B-B14F-4D97-AF65-F5344CB8AC3E}">
        <p14:creationId xmlns:p14="http://schemas.microsoft.com/office/powerpoint/2010/main" val="425255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456808" y="1180629"/>
            <a:ext cx="5500224" cy="3554819"/>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p>
          <a:p>
            <a:pPr marL="742950" lvl="1" indent="-285750">
              <a:spcAft>
                <a:spcPts val="600"/>
              </a:spcAft>
              <a:buFont typeface="Wingdings" panose="05000000000000000000" pitchFamily="2" charset="2"/>
              <a:buChar char="Ø"/>
            </a:pPr>
            <a:r>
              <a:rPr lang="vi-VN">
                <a:latin typeface="Bosch Office Sans" pitchFamily="2" charset="0"/>
              </a:rPr>
              <a:t>Load pages and widgets: normal(?) behavior</a:t>
            </a:r>
          </a:p>
          <a:p>
            <a:pPr marL="285750" indent="-285750">
              <a:spcAft>
                <a:spcPts val="600"/>
              </a:spcAft>
              <a:buFont typeface="Arial" panose="020B0604020202020204" pitchFamily="34" charset="0"/>
              <a:buChar char="•"/>
            </a:pPr>
            <a:r>
              <a:rPr lang="vi-VN">
                <a:latin typeface="Bosch Office Sans" pitchFamily="2" charset="0"/>
              </a:rPr>
              <a:t>Missed:</a:t>
            </a:r>
          </a:p>
          <a:p>
            <a:pPr marL="742950" lvl="1" indent="-285750">
              <a:spcAft>
                <a:spcPts val="600"/>
              </a:spcAft>
              <a:buFont typeface="Wingdings" panose="05000000000000000000" pitchFamily="2" charset="2"/>
              <a:buChar char="Ø"/>
            </a:pPr>
            <a:r>
              <a:rPr lang="vi-VN">
                <a:latin typeface="Bosch Office Sans" pitchFamily="2" charset="0"/>
              </a:rPr>
              <a:t>Small difference between affected frames</a:t>
            </a:r>
          </a:p>
          <a:p>
            <a:pPr lvl="1">
              <a:spcAft>
                <a:spcPts val="600"/>
              </a:spcAft>
            </a:pPr>
            <a:r>
              <a:rPr lang="vi-VN">
                <a:latin typeface="Bosch Office Sans" pitchFamily="2" charset="0"/>
              </a:rPr>
              <a:t> </a:t>
            </a:r>
          </a:p>
          <a:p>
            <a:pPr>
              <a:spcAft>
                <a:spcPts val="600"/>
              </a:spcAft>
            </a:pPr>
            <a:endParaRPr lang="vi-VN">
              <a:latin typeface="Bosch Office Sans" pitchFamily="2" charset="0"/>
            </a:endParaRPr>
          </a:p>
        </p:txBody>
      </p:sp>
    </p:spTree>
    <p:custDataLst>
      <p:tags r:id="rId1"/>
    </p:custDataLst>
    <p:extLst>
      <p:ext uri="{BB962C8B-B14F-4D97-AF65-F5344CB8AC3E}">
        <p14:creationId xmlns:p14="http://schemas.microsoft.com/office/powerpoint/2010/main" val="44639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3"/>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4"/>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5"/>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6"/>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7"/>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2"/>
              </p:custDataLst>
            </p:nvPr>
          </p:nvPicPr>
          <p:blipFill>
            <a:blip r:embed="rId21"/>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456808" y="1180629"/>
            <a:ext cx="5500224" cy="3554819"/>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p>
          <a:p>
            <a:pPr marL="742950" lvl="1" indent="-285750">
              <a:spcAft>
                <a:spcPts val="600"/>
              </a:spcAft>
              <a:buFont typeface="Wingdings" panose="05000000000000000000" pitchFamily="2" charset="2"/>
              <a:buChar char="Ø"/>
            </a:pPr>
            <a:r>
              <a:rPr lang="vi-VN">
                <a:latin typeface="Bosch Office Sans" pitchFamily="2" charset="0"/>
              </a:rPr>
              <a:t>Load pages and widgets: normal(?) behavior</a:t>
            </a:r>
          </a:p>
          <a:p>
            <a:pPr marL="285750" indent="-285750">
              <a:spcAft>
                <a:spcPts val="600"/>
              </a:spcAft>
              <a:buFont typeface="Arial" panose="020B0604020202020204" pitchFamily="34" charset="0"/>
              <a:buChar char="•"/>
            </a:pPr>
            <a:r>
              <a:rPr lang="vi-VN">
                <a:latin typeface="Bosch Office Sans" pitchFamily="2" charset="0"/>
              </a:rPr>
              <a:t>Missed:</a:t>
            </a:r>
          </a:p>
          <a:p>
            <a:pPr marL="742950" lvl="1" indent="-285750">
              <a:spcAft>
                <a:spcPts val="600"/>
              </a:spcAft>
              <a:buFont typeface="Wingdings" panose="05000000000000000000" pitchFamily="2" charset="2"/>
              <a:buChar char="Ø"/>
            </a:pPr>
            <a:r>
              <a:rPr lang="vi-VN">
                <a:latin typeface="Bosch Office Sans" pitchFamily="2" charset="0"/>
              </a:rPr>
              <a:t>Small difference between affected frames</a:t>
            </a:r>
          </a:p>
          <a:p>
            <a:pPr lvl="1">
              <a:spcAft>
                <a:spcPts val="600"/>
              </a:spcAft>
            </a:pPr>
            <a:r>
              <a:rPr lang="vi-VN">
                <a:latin typeface="Bosch Office Sans" pitchFamily="2" charset="0"/>
              </a:rPr>
              <a:t> </a:t>
            </a:r>
          </a:p>
          <a:p>
            <a:pPr>
              <a:spcAft>
                <a:spcPts val="600"/>
              </a:spcAft>
            </a:pPr>
            <a:endParaRPr lang="vi-VN">
              <a:latin typeface="Bosch Office Sans" pitchFamily="2" charset="0"/>
            </a:endParaRPr>
          </a:p>
        </p:txBody>
      </p:sp>
      <p:pic>
        <p:nvPicPr>
          <p:cNvPr id="11" name="cut26">
            <a:hlinkClick r:id="" action="ppaction://media"/>
            <a:extLst>
              <a:ext uri="{FF2B5EF4-FFF2-40B4-BE49-F238E27FC236}">
                <a16:creationId xmlns:a16="http://schemas.microsoft.com/office/drawing/2014/main" id="{207A6547-157A-2CCD-4092-E132BF597C22}"/>
              </a:ext>
            </a:extLst>
          </p:cNvPr>
          <p:cNvPicPr>
            <a:picLocks noChangeAspect="1"/>
          </p:cNvPicPr>
          <p:nvPr>
            <a:videoFile r:link="rId11"/>
            <p:extLst>
              <p:ext uri="{DAA4B4D4-6D71-4841-9C94-3DE7FCFB9230}">
                <p14:media xmlns:p14="http://schemas.microsoft.com/office/powerpoint/2010/main" r:embed="rId10"/>
              </p:ext>
            </p:extLst>
          </p:nvPr>
        </p:nvPicPr>
        <p:blipFill>
          <a:blip r:embed="rId22"/>
          <a:stretch>
            <a:fillRect/>
          </a:stretch>
        </p:blipFill>
        <p:spPr>
          <a:xfrm>
            <a:off x="0" y="1119188"/>
            <a:ext cx="12192000" cy="4618037"/>
          </a:xfrm>
          <a:prstGeom prst="rect">
            <a:avLst/>
          </a:prstGeom>
        </p:spPr>
      </p:pic>
    </p:spTree>
    <p:custDataLst>
      <p:tags r:id="rId1"/>
    </p:custDataLst>
    <p:extLst>
      <p:ext uri="{BB962C8B-B14F-4D97-AF65-F5344CB8AC3E}">
        <p14:creationId xmlns:p14="http://schemas.microsoft.com/office/powerpoint/2010/main" val="812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360556" y="1178509"/>
            <a:ext cx="5550960" cy="453970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p>
          <a:p>
            <a:pPr marL="742950" lvl="1" indent="-285750">
              <a:spcAft>
                <a:spcPts val="600"/>
              </a:spcAft>
              <a:buFont typeface="Wingdings" panose="05000000000000000000" pitchFamily="2" charset="2"/>
              <a:buChar char="Ø"/>
            </a:pPr>
            <a:r>
              <a:rPr lang="vi-VN">
                <a:latin typeface="Bosch Office Sans" pitchFamily="2" charset="0"/>
              </a:rPr>
              <a:t>Load pages and widgets: normal(?) behavior</a:t>
            </a:r>
          </a:p>
          <a:p>
            <a:pPr marL="285750" indent="-285750">
              <a:spcAft>
                <a:spcPts val="600"/>
              </a:spcAft>
              <a:buFont typeface="Arial" panose="020B0604020202020204" pitchFamily="34" charset="0"/>
              <a:buChar char="•"/>
            </a:pPr>
            <a:r>
              <a:rPr lang="vi-VN">
                <a:latin typeface="Bosch Office Sans" pitchFamily="2" charset="0"/>
              </a:rPr>
              <a:t>Missed:</a:t>
            </a:r>
          </a:p>
          <a:p>
            <a:pPr marL="742950" lvl="1" indent="-285750">
              <a:spcAft>
                <a:spcPts val="600"/>
              </a:spcAft>
              <a:buFont typeface="Wingdings" panose="05000000000000000000" pitchFamily="2" charset="2"/>
              <a:buChar char="Ø"/>
            </a:pPr>
            <a:r>
              <a:rPr lang="vi-VN">
                <a:latin typeface="Bosch Office Sans" pitchFamily="2" charset="0"/>
              </a:rPr>
              <a:t>Small difference between affected frames</a:t>
            </a:r>
          </a:p>
          <a:p>
            <a:pPr marL="742950" lvl="1" indent="-285750">
              <a:spcAft>
                <a:spcPts val="600"/>
              </a:spcAft>
              <a:buFont typeface="Wingdings" panose="05000000000000000000" pitchFamily="2" charset="2"/>
              <a:buChar char="Ø"/>
            </a:pPr>
            <a:r>
              <a:rPr lang="vi-VN">
                <a:latin typeface="Bosch Office Sans" pitchFamily="2" charset="0"/>
              </a:rPr>
              <a:t>Reduce missed hits might lead to increasing false detections</a:t>
            </a:r>
          </a:p>
          <a:p>
            <a:pPr marL="285750" indent="-285750">
              <a:spcAft>
                <a:spcPts val="600"/>
              </a:spcAft>
              <a:buFont typeface="Arial" panose="020B0604020202020204" pitchFamily="34" charset="0"/>
              <a:buChar char="•"/>
            </a:pPr>
            <a:endParaRPr lang="vi-VN">
              <a:latin typeface="Bosch Office Sans" pitchFamily="2" charset="0"/>
            </a:endParaRPr>
          </a:p>
          <a:p>
            <a:pPr lvl="1">
              <a:spcAft>
                <a:spcPts val="600"/>
              </a:spcAft>
            </a:pPr>
            <a:r>
              <a:rPr lang="vi-VN">
                <a:latin typeface="Bosch Office Sans" pitchFamily="2" charset="0"/>
              </a:rPr>
              <a:t> </a:t>
            </a:r>
          </a:p>
          <a:p>
            <a:pPr>
              <a:spcAft>
                <a:spcPts val="600"/>
              </a:spcAft>
            </a:pPr>
            <a:endParaRPr lang="vi-VN">
              <a:latin typeface="Bosch Office Sans" pitchFamily="2" charset="0"/>
            </a:endParaRPr>
          </a:p>
        </p:txBody>
      </p:sp>
      <p:pic>
        <p:nvPicPr>
          <p:cNvPr id="15" name="Picture 14">
            <a:extLst>
              <a:ext uri="{FF2B5EF4-FFF2-40B4-BE49-F238E27FC236}">
                <a16:creationId xmlns:a16="http://schemas.microsoft.com/office/drawing/2014/main" id="{D315C559-249C-AB03-DB3F-072EE5C0124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96000" y="940871"/>
            <a:ext cx="5955933" cy="2256232"/>
          </a:xfrm>
          <a:prstGeom prst="rect">
            <a:avLst/>
          </a:prstGeom>
        </p:spPr>
      </p:pic>
      <p:pic>
        <p:nvPicPr>
          <p:cNvPr id="19" name="Picture 18">
            <a:extLst>
              <a:ext uri="{FF2B5EF4-FFF2-40B4-BE49-F238E27FC236}">
                <a16:creationId xmlns:a16="http://schemas.microsoft.com/office/drawing/2014/main" id="{B2D7F10B-AE6B-36DF-0063-4CF4309182C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96000" y="3420381"/>
            <a:ext cx="5986234" cy="2267711"/>
          </a:xfrm>
          <a:prstGeom prst="rect">
            <a:avLst/>
          </a:prstGeom>
        </p:spPr>
      </p:pic>
    </p:spTree>
    <p:custDataLst>
      <p:tags r:id="rId1"/>
    </p:custDataLst>
    <p:extLst>
      <p:ext uri="{BB962C8B-B14F-4D97-AF65-F5344CB8AC3E}">
        <p14:creationId xmlns:p14="http://schemas.microsoft.com/office/powerpoint/2010/main" val="6912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pic>
        <p:nvPicPr>
          <p:cNvPr id="19" name="Picture 18">
            <a:extLst>
              <a:ext uri="{FF2B5EF4-FFF2-40B4-BE49-F238E27FC236}">
                <a16:creationId xmlns:a16="http://schemas.microsoft.com/office/drawing/2014/main" id="{7F6C34A1-66D3-FB89-B10D-95E7352EBB59}"/>
              </a:ext>
            </a:extLst>
          </p:cNvPr>
          <p:cNvPicPr>
            <a:picLocks noChangeAspect="1"/>
          </p:cNvPicPr>
          <p:nvPr/>
        </p:nvPicPr>
        <p:blipFill>
          <a:blip r:embed="rId19"/>
          <a:stretch>
            <a:fillRect/>
          </a:stretch>
        </p:blipFill>
        <p:spPr>
          <a:xfrm>
            <a:off x="6095648" y="1565096"/>
            <a:ext cx="3524885" cy="3890480"/>
          </a:xfrm>
          <a:prstGeom prst="rect">
            <a:avLst/>
          </a:prstGeom>
        </p:spPr>
      </p:pic>
      <p:sp>
        <p:nvSpPr>
          <p:cNvPr id="21" name="TextBox 20">
            <a:extLst>
              <a:ext uri="{FF2B5EF4-FFF2-40B4-BE49-F238E27FC236}">
                <a16:creationId xmlns:a16="http://schemas.microsoft.com/office/drawing/2014/main" id="{E7C14D26-D775-9157-3588-6FE19FB4B46E}"/>
              </a:ext>
            </a:extLst>
          </p:cNvPr>
          <p:cNvSpPr txBox="1"/>
          <p:nvPr/>
        </p:nvSpPr>
        <p:spPr>
          <a:xfrm>
            <a:off x="617011" y="3073840"/>
            <a:ext cx="2820003" cy="646331"/>
          </a:xfrm>
          <a:prstGeom prst="rect">
            <a:avLst/>
          </a:prstGeom>
          <a:noFill/>
        </p:spPr>
        <p:txBody>
          <a:bodyPr wrap="none" rtlCol="0">
            <a:spAutoFit/>
          </a:bodyPr>
          <a:lstStyle/>
          <a:p>
            <a:pPr marL="285750" indent="-285750">
              <a:buFont typeface="Arial" panose="020B0604020202020204" pitchFamily="34" charset="0"/>
              <a:buChar char="•"/>
            </a:pPr>
            <a:r>
              <a:rPr lang="vi-VN">
                <a:latin typeface="Bosch Office Sans" pitchFamily="2" charset="0"/>
              </a:rPr>
              <a:t>40 videos</a:t>
            </a:r>
          </a:p>
          <a:p>
            <a:pPr marL="285750" indent="-285750">
              <a:buFont typeface="Arial" panose="020B0604020202020204" pitchFamily="34" charset="0"/>
              <a:buChar char="•"/>
            </a:pPr>
            <a:r>
              <a:rPr lang="vi-VN">
                <a:latin typeface="Bosch Office Sans" pitchFamily="2" charset="0"/>
              </a:rPr>
              <a:t>Only Capture/Emulator</a:t>
            </a:r>
            <a:endParaRPr lang="en-US">
              <a:latin typeface="Bosch Office Sans" pitchFamily="2" charset="0"/>
            </a:endParaRPr>
          </a:p>
        </p:txBody>
      </p:sp>
    </p:spTree>
    <p:custDataLst>
      <p:tags r:id="rId1"/>
    </p:custDataLst>
    <p:extLst>
      <p:ext uri="{BB962C8B-B14F-4D97-AF65-F5344CB8AC3E}">
        <p14:creationId xmlns:p14="http://schemas.microsoft.com/office/powerpoint/2010/main" val="203512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0" y="-4992"/>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First approach</a:t>
            </a:r>
            <a:endParaRPr lang="en-US" sz="2000">
              <a:latin typeface="Bosch Sans Black" panose="020B0A04020202020204" pitchFamily="34" charset="0"/>
            </a:endParaRPr>
          </a:p>
        </p:txBody>
      </p:sp>
      <p:sp>
        <p:nvSpPr>
          <p:cNvPr id="11" name="TextBox 10">
            <a:extLst>
              <a:ext uri="{FF2B5EF4-FFF2-40B4-BE49-F238E27FC236}">
                <a16:creationId xmlns:a16="http://schemas.microsoft.com/office/drawing/2014/main" id="{1B1AFA5C-6792-EC7A-965A-40C9D00A6F73}"/>
              </a:ext>
            </a:extLst>
          </p:cNvPr>
          <p:cNvSpPr txBox="1"/>
          <p:nvPr/>
        </p:nvSpPr>
        <p:spPr>
          <a:xfrm>
            <a:off x="456808" y="1203157"/>
            <a:ext cx="8347157" cy="723275"/>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b="1">
                <a:latin typeface="Bosch Office Sans" pitchFamily="2" charset="0"/>
              </a:rPr>
              <a:t>Shot detection </a:t>
            </a:r>
            <a:r>
              <a:rPr lang="vi-VN">
                <a:latin typeface="Bosch Office Sans" pitchFamily="2" charset="0"/>
              </a:rPr>
              <a:t>(cut detection)</a:t>
            </a:r>
          </a:p>
          <a:p>
            <a:pPr marL="285750" indent="-285750">
              <a:spcAft>
                <a:spcPts val="600"/>
              </a:spcAft>
              <a:buFont typeface="Arial" panose="020B0604020202020204" pitchFamily="34" charset="0"/>
              <a:buChar char="•"/>
            </a:pPr>
            <a:r>
              <a:rPr lang="vi-VN">
                <a:latin typeface="Bosch Office Sans" pitchFamily="2" charset="0"/>
              </a:rPr>
              <a:t>Miniscule intervals between 2 cuts -&gt; flicker (current implementation is &lt; 0.4s)</a:t>
            </a:r>
            <a:endParaRPr lang="en-US">
              <a:latin typeface="Bosch Office Sans" pitchFamily="2" charset="0"/>
            </a:endParaRPr>
          </a:p>
        </p:txBody>
      </p:sp>
      <p:pic>
        <p:nvPicPr>
          <p:cNvPr id="15" name="Picture 14">
            <a:extLst>
              <a:ext uri="{FF2B5EF4-FFF2-40B4-BE49-F238E27FC236}">
                <a16:creationId xmlns:a16="http://schemas.microsoft.com/office/drawing/2014/main" id="{CB4E06ED-DE4F-F16F-2DB1-D57605029DD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1103" y="2642532"/>
            <a:ext cx="2743200" cy="1511910"/>
          </a:xfrm>
          <a:prstGeom prst="rect">
            <a:avLst/>
          </a:prstGeom>
        </p:spPr>
      </p:pic>
      <p:pic>
        <p:nvPicPr>
          <p:cNvPr id="22" name="Picture 21">
            <a:extLst>
              <a:ext uri="{FF2B5EF4-FFF2-40B4-BE49-F238E27FC236}">
                <a16:creationId xmlns:a16="http://schemas.microsoft.com/office/drawing/2014/main" id="{C5906699-A3BD-3FBD-6CAF-8AC883704D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30281" y="2642532"/>
            <a:ext cx="2743200" cy="1511910"/>
          </a:xfrm>
          <a:prstGeom prst="rect">
            <a:avLst/>
          </a:prstGeom>
          <a:solidFill>
            <a:srgbClr val="000000">
              <a:shade val="95000"/>
            </a:srgbClr>
          </a:solidFill>
          <a:ln w="12700" cap="sq">
            <a:solidFill>
              <a:srgbClr val="FF0000"/>
            </a:solidFill>
            <a:miter lim="800000"/>
          </a:ln>
          <a:effectLst/>
        </p:spPr>
      </p:pic>
      <p:pic>
        <p:nvPicPr>
          <p:cNvPr id="24" name="Picture 23">
            <a:extLst>
              <a:ext uri="{FF2B5EF4-FFF2-40B4-BE49-F238E27FC236}">
                <a16:creationId xmlns:a16="http://schemas.microsoft.com/office/drawing/2014/main" id="{19EE2BFE-718C-FD33-63B2-72588883773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48794" y="2652128"/>
            <a:ext cx="2743200" cy="1511910"/>
          </a:xfrm>
          <a:prstGeom prst="rect">
            <a:avLst/>
          </a:prstGeom>
        </p:spPr>
      </p:pic>
      <p:pic>
        <p:nvPicPr>
          <p:cNvPr id="27" name="Picture 26">
            <a:extLst>
              <a:ext uri="{FF2B5EF4-FFF2-40B4-BE49-F238E27FC236}">
                <a16:creationId xmlns:a16="http://schemas.microsoft.com/office/drawing/2014/main" id="{706295BA-2E9D-FDF4-FBD3-E1133ED3AD4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61369" y="2642532"/>
            <a:ext cx="2743200" cy="1511910"/>
          </a:xfrm>
          <a:prstGeom prst="rect">
            <a:avLst/>
          </a:prstGeom>
          <a:solidFill>
            <a:srgbClr val="000000">
              <a:shade val="95000"/>
            </a:srgbClr>
          </a:solidFill>
          <a:ln w="12700" cap="sq">
            <a:solidFill>
              <a:srgbClr val="FF0000"/>
            </a:solidFill>
            <a:miter lim="800000"/>
          </a:ln>
          <a:effectLst/>
        </p:spPr>
      </p:pic>
      <p:pic>
        <p:nvPicPr>
          <p:cNvPr id="29" name="Picture 28">
            <a:extLst>
              <a:ext uri="{FF2B5EF4-FFF2-40B4-BE49-F238E27FC236}">
                <a16:creationId xmlns:a16="http://schemas.microsoft.com/office/drawing/2014/main" id="{0EAED9F4-E6C1-F6F2-C575-D6DA335DC2B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1103" y="4331775"/>
            <a:ext cx="2743200" cy="1511910"/>
          </a:xfrm>
          <a:prstGeom prst="rect">
            <a:avLst/>
          </a:prstGeom>
        </p:spPr>
      </p:pic>
      <p:pic>
        <p:nvPicPr>
          <p:cNvPr id="31" name="Picture 30">
            <a:extLst>
              <a:ext uri="{FF2B5EF4-FFF2-40B4-BE49-F238E27FC236}">
                <a16:creationId xmlns:a16="http://schemas.microsoft.com/office/drawing/2014/main" id="{777E31BC-FCBF-84BB-3CBD-CC6B93A0D48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30281" y="4340722"/>
            <a:ext cx="2743200" cy="1511910"/>
          </a:xfrm>
          <a:prstGeom prst="rect">
            <a:avLst/>
          </a:prstGeom>
        </p:spPr>
      </p:pic>
      <p:pic>
        <p:nvPicPr>
          <p:cNvPr id="34" name="Picture 33">
            <a:extLst>
              <a:ext uri="{FF2B5EF4-FFF2-40B4-BE49-F238E27FC236}">
                <a16:creationId xmlns:a16="http://schemas.microsoft.com/office/drawing/2014/main" id="{839897DE-16AE-A03B-B672-8DCBAAE62A1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253754" y="4330400"/>
            <a:ext cx="2743200" cy="1511910"/>
          </a:xfrm>
          <a:prstGeom prst="rect">
            <a:avLst/>
          </a:prstGeom>
        </p:spPr>
      </p:pic>
      <p:pic>
        <p:nvPicPr>
          <p:cNvPr id="36" name="Picture 35">
            <a:extLst>
              <a:ext uri="{FF2B5EF4-FFF2-40B4-BE49-F238E27FC236}">
                <a16:creationId xmlns:a16="http://schemas.microsoft.com/office/drawing/2014/main" id="{9377D3D9-68A1-8FC8-73F9-E0EEDD1D190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161369" y="4339850"/>
            <a:ext cx="2743200" cy="1511910"/>
          </a:xfrm>
          <a:prstGeom prst="rect">
            <a:avLst/>
          </a:prstGeom>
        </p:spPr>
      </p:pic>
    </p:spTree>
    <p:custDataLst>
      <p:tags r:id="rId1"/>
    </p:custDataLst>
    <p:extLst>
      <p:ext uri="{BB962C8B-B14F-4D97-AF65-F5344CB8AC3E}">
        <p14:creationId xmlns:p14="http://schemas.microsoft.com/office/powerpoint/2010/main" val="386101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Shot detection</a:t>
            </a:r>
            <a:endParaRPr lang="en-US" sz="2000">
              <a:latin typeface="Bosch Sans Black" panose="020B0A04020202020204" pitchFamily="34" charset="0"/>
            </a:endParaRPr>
          </a:p>
        </p:txBody>
      </p:sp>
      <p:sp>
        <p:nvSpPr>
          <p:cNvPr id="11" name="TextBox 10">
            <a:extLst>
              <a:ext uri="{FF2B5EF4-FFF2-40B4-BE49-F238E27FC236}">
                <a16:creationId xmlns:a16="http://schemas.microsoft.com/office/drawing/2014/main" id="{1B1AFA5C-6792-EC7A-965A-40C9D00A6F73}"/>
              </a:ext>
            </a:extLst>
          </p:cNvPr>
          <p:cNvSpPr txBox="1"/>
          <p:nvPr/>
        </p:nvSpPr>
        <p:spPr>
          <a:xfrm>
            <a:off x="456808" y="2537991"/>
            <a:ext cx="6256841" cy="1431161"/>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a:hlinkClick r:id="rId20"/>
              </a:rPr>
              <a:t>PySceneDetect (github.com)</a:t>
            </a:r>
            <a:r>
              <a:rPr lang="vi-VN"/>
              <a:t> – </a:t>
            </a:r>
            <a:r>
              <a:rPr lang="vi-VN">
                <a:latin typeface="Bosch Office Sans" pitchFamily="2" charset="0"/>
              </a:rPr>
              <a:t>ContentDetector</a:t>
            </a:r>
          </a:p>
          <a:p>
            <a:pPr marL="285750" indent="-285750">
              <a:spcAft>
                <a:spcPts val="600"/>
              </a:spcAft>
              <a:buFont typeface="Arial" panose="020B0604020202020204" pitchFamily="34" charset="0"/>
              <a:buChar char="•"/>
            </a:pPr>
            <a:r>
              <a:rPr lang="vi-VN">
                <a:latin typeface="Bosch Office Sans" pitchFamily="2" charset="0"/>
              </a:rPr>
              <a:t>Open source</a:t>
            </a:r>
          </a:p>
          <a:p>
            <a:pPr marL="285750" indent="-285750">
              <a:spcAft>
                <a:spcPts val="600"/>
              </a:spcAft>
              <a:buFont typeface="Arial" panose="020B0604020202020204" pitchFamily="34" charset="0"/>
              <a:buChar char="•"/>
            </a:pPr>
            <a:r>
              <a:rPr lang="vi-VN">
                <a:latin typeface="Bosch Office Sans" pitchFamily="2" charset="0"/>
              </a:rPr>
              <a:t>Goal: Split videos into seperate scenes by detecting cuts</a:t>
            </a:r>
          </a:p>
          <a:p>
            <a:pPr marL="285750" indent="-285750">
              <a:spcAft>
                <a:spcPts val="600"/>
              </a:spcAft>
              <a:buFont typeface="Arial" panose="020B0604020202020204" pitchFamily="34" charset="0"/>
              <a:buChar char="•"/>
            </a:pPr>
            <a:r>
              <a:rPr lang="vi-VN">
                <a:latin typeface="Bosch Office Sans" pitchFamily="2" charset="0"/>
              </a:rPr>
              <a:t>Python APIs</a:t>
            </a:r>
            <a:endParaRPr lang="en-US">
              <a:latin typeface="Bosch Office Sans" pitchFamily="2" charset="0"/>
            </a:endParaRPr>
          </a:p>
        </p:txBody>
      </p:sp>
      <p:pic>
        <p:nvPicPr>
          <p:cNvPr id="18" name="Picture 17">
            <a:extLst>
              <a:ext uri="{FF2B5EF4-FFF2-40B4-BE49-F238E27FC236}">
                <a16:creationId xmlns:a16="http://schemas.microsoft.com/office/drawing/2014/main" id="{51143609-3B9A-5855-EFEE-5C36E54BFDB0}"/>
              </a:ext>
            </a:extLst>
          </p:cNvPr>
          <p:cNvPicPr>
            <a:picLocks noChangeAspect="1"/>
          </p:cNvPicPr>
          <p:nvPr/>
        </p:nvPicPr>
        <p:blipFill>
          <a:blip r:embed="rId21"/>
          <a:stretch>
            <a:fillRect/>
          </a:stretch>
        </p:blipFill>
        <p:spPr>
          <a:xfrm>
            <a:off x="7652083" y="2244286"/>
            <a:ext cx="3815933" cy="2018573"/>
          </a:xfrm>
          <a:prstGeom prst="rect">
            <a:avLst/>
          </a:prstGeom>
        </p:spPr>
      </p:pic>
    </p:spTree>
    <p:custDataLst>
      <p:tags r:id="rId1"/>
    </p:custDataLst>
    <p:extLst>
      <p:ext uri="{BB962C8B-B14F-4D97-AF65-F5344CB8AC3E}">
        <p14:creationId xmlns:p14="http://schemas.microsoft.com/office/powerpoint/2010/main" val="276525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Metrics used for detection</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392640" y="1170551"/>
            <a:ext cx="6543458" cy="1754326"/>
          </a:xfrm>
          <a:prstGeom prst="rect">
            <a:avLst/>
          </a:prstGeom>
          <a:noFill/>
        </p:spPr>
        <p:txBody>
          <a:bodyPr wrap="none" rtlCol="0">
            <a:spAutoFit/>
          </a:bodyPr>
          <a:lstStyle/>
          <a:p>
            <a:pPr marL="285750" indent="-285750">
              <a:buFont typeface="Arial" panose="020B0604020202020204" pitchFamily="34" charset="0"/>
              <a:buChar char="•"/>
            </a:pPr>
            <a:r>
              <a:rPr lang="vi-VN">
                <a:latin typeface="Bosch Office Sans" pitchFamily="2" charset="0"/>
              </a:rPr>
              <a:t>Convert all frames to HSV space</a:t>
            </a:r>
          </a:p>
          <a:p>
            <a:pPr marL="285750" indent="-285750">
              <a:buFont typeface="Arial" panose="020B0604020202020204" pitchFamily="34" charset="0"/>
              <a:buChar char="•"/>
            </a:pPr>
            <a:r>
              <a:rPr lang="vi-VN">
                <a:latin typeface="Bosch Office Sans" pitchFamily="2" charset="0"/>
              </a:rPr>
              <a:t>Compare each pair of consecutive frames and calculate:</a:t>
            </a:r>
          </a:p>
          <a:p>
            <a:pPr marL="742950" lvl="1" indent="-285750">
              <a:buFont typeface="Courier New" panose="02070309020205020404" pitchFamily="49" charset="0"/>
              <a:buChar char="o"/>
            </a:pPr>
            <a:r>
              <a:rPr lang="vi-VN">
                <a:latin typeface="Bosch Office Sans" pitchFamily="2" charset="0"/>
              </a:rPr>
              <a:t>delta_hue: Hue difference</a:t>
            </a:r>
          </a:p>
          <a:p>
            <a:pPr marL="742950" lvl="1" indent="-285750">
              <a:buFont typeface="Courier New" panose="02070309020205020404" pitchFamily="49" charset="0"/>
              <a:buChar char="o"/>
            </a:pPr>
            <a:r>
              <a:rPr lang="vi-VN">
                <a:latin typeface="Bosch Office Sans" pitchFamily="2" charset="0"/>
              </a:rPr>
              <a:t>delta_sat: Saturation difference</a:t>
            </a:r>
          </a:p>
          <a:p>
            <a:pPr marL="742950" lvl="1" indent="-285750">
              <a:buFont typeface="Courier New" panose="02070309020205020404" pitchFamily="49" charset="0"/>
              <a:buChar char="o"/>
            </a:pPr>
            <a:r>
              <a:rPr lang="vi-VN">
                <a:latin typeface="Bosch Office Sans" pitchFamily="2" charset="0"/>
              </a:rPr>
              <a:t>delta_lum: Value difference</a:t>
            </a:r>
          </a:p>
          <a:p>
            <a:pPr marL="742950" lvl="1" indent="-285750">
              <a:buFont typeface="Courier New" panose="02070309020205020404" pitchFamily="49" charset="0"/>
              <a:buChar char="o"/>
            </a:pPr>
            <a:r>
              <a:rPr lang="vi-VN">
                <a:latin typeface="Bosch Office Sans" pitchFamily="2" charset="0"/>
              </a:rPr>
              <a:t>delta_edges: Edge difference (using OpenCV’s Canny)</a:t>
            </a:r>
            <a:endParaRPr lang="en-US">
              <a:latin typeface="Bosch Office Sans" pitchFamily="2" charset="0"/>
            </a:endParaRPr>
          </a:p>
        </p:txBody>
      </p:sp>
      <p:pic>
        <p:nvPicPr>
          <p:cNvPr id="1026" name="Picture 2" descr="OpenCV 3 Canny Edge Detection - 2020">
            <a:extLst>
              <a:ext uri="{FF2B5EF4-FFF2-40B4-BE49-F238E27FC236}">
                <a16:creationId xmlns:a16="http://schemas.microsoft.com/office/drawing/2014/main" id="{3DC19694-2B15-C446-DE88-BF5C0A095907}"/>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4225" b="90141" l="5066" r="95685">
                        <a14:foregroundMark x1="7692" y1="56808" x2="7692" y2="56808"/>
                        <a14:foregroundMark x1="7129" y1="37089" x2="7129" y2="37089"/>
                        <a14:foregroundMark x1="5066" y1="68545" x2="5066" y2="68545"/>
                        <a14:foregroundMark x1="71107" y1="44131" x2="71107" y2="44131"/>
                        <a14:foregroundMark x1="63415" y1="47418" x2="63415" y2="47418"/>
                        <a14:foregroundMark x1="66417" y1="58216" x2="66417" y2="58216"/>
                        <a14:foregroundMark x1="71295" y1="69484" x2="71295" y2="69484"/>
                        <a14:foregroundMark x1="77111" y1="57746" x2="77111" y2="57746"/>
                        <a14:foregroundMark x1="83114" y1="37089" x2="83114" y2="37089"/>
                        <a14:foregroundMark x1="78987" y1="25352" x2="78987" y2="25352"/>
                        <a14:foregroundMark x1="88931" y1="22066" x2="88931" y2="22066"/>
                        <a14:foregroundMark x1="88555" y1="40845" x2="88555" y2="40845"/>
                        <a14:foregroundMark x1="89118" y1="56808" x2="89118" y2="56808"/>
                        <a14:foregroundMark x1="90807" y1="72300" x2="90807" y2="72300"/>
                        <a14:foregroundMark x1="86492" y1="85446" x2="86492" y2="85446"/>
                        <a14:foregroundMark x1="91557" y1="84507" x2="89681" y2="51174"/>
                        <a14:foregroundMark x1="89681" y1="51174" x2="82552" y2="33803"/>
                        <a14:foregroundMark x1="82552" y1="33803" x2="93809" y2="38967"/>
                        <a14:foregroundMark x1="93809" y1="38967" x2="93433" y2="41315"/>
                        <a14:foregroundMark x1="95685" y1="90141" x2="95872" y2="89202"/>
                        <a14:foregroundMark x1="21388" y1="42723" x2="33021" y2="54930"/>
                        <a14:foregroundMark x1="33021" y1="54930" x2="26266" y2="73709"/>
                        <a14:foregroundMark x1="26266" y1="73709" x2="25516" y2="73239"/>
                        <a14:foregroundMark x1="12570" y1="7512" x2="21951" y2="8920"/>
                        <a14:foregroundMark x1="21951" y1="8920" x2="34709" y2="7042"/>
                        <a14:foregroundMark x1="14822" y1="4225" x2="15572" y2="6573"/>
                        <a14:foregroundMark x1="16886" y1="8920" x2="32458" y2="6103"/>
                        <a14:foregroundMark x1="32458" y1="6103" x2="35647" y2="6573"/>
                        <a14:foregroundMark x1="34709" y1="11268" x2="35835" y2="10329"/>
                        <a14:foregroundMark x1="14634" y1="9390" x2="13133" y2="6573"/>
                        <a14:foregroundMark x1="16698" y1="7512" x2="12383" y2="7042"/>
                        <a14:foregroundMark x1="67355" y1="5634" x2="68668" y2="5634"/>
                        <a14:foregroundMark x1="67167" y1="4225" x2="68480" y2="11268"/>
                        <a14:foregroundMark x1="67355" y1="6573" x2="72420" y2="6573"/>
                        <a14:foregroundMark x1="70732" y1="6573" x2="67355" y2="5634"/>
                        <a14:foregroundMark x1="67167" y1="4225" x2="79174" y2="4225"/>
                        <a14:foregroundMark x1="79174" y1="4225" x2="69981" y2="13615"/>
                        <a14:foregroundMark x1="69981" y1="13615" x2="67730" y2="4225"/>
                        <a14:foregroundMark x1="81426" y1="4225" x2="79362" y2="11737"/>
                        <a14:foregroundMark x1="81801" y1="6103" x2="81426" y2="11737"/>
                        <a14:foregroundMark x1="82739" y1="4225" x2="80863" y2="13615"/>
                        <a14:foregroundMark x1="81989" y1="5164" x2="83490" y2="8451"/>
                        <a14:foregroundMark x1="83114" y1="10329" x2="85741" y2="12207"/>
                        <a14:foregroundMark x1="83490" y1="9390" x2="84428" y2="6573"/>
                        <a14:foregroundMark x1="83865" y1="6573" x2="83865" y2="6573"/>
                        <a14:foregroundMark x1="83865" y1="5164" x2="83865" y2="5164"/>
                        <a14:foregroundMark x1="84991" y1="5164" x2="84991" y2="8920"/>
                        <a14:foregroundMark x1="84991" y1="9390" x2="84803" y2="10329"/>
                        <a14:foregroundMark x1="67730" y1="4225" x2="67730" y2="6573"/>
                        <a14:foregroundMark x1="67542" y1="9390" x2="67542" y2="9390"/>
                        <a14:foregroundMark x1="67355" y1="9390" x2="66792" y2="11268"/>
                        <a14:foregroundMark x1="66792" y1="11268" x2="66792" y2="11268"/>
                        <a14:foregroundMark x1="67355" y1="9390" x2="67355" y2="9390"/>
                        <a14:foregroundMark x1="67355" y1="7512" x2="67355" y2="7512"/>
                        <a14:foregroundMark x1="67167" y1="5634" x2="66604" y2="5634"/>
                        <a14:foregroundMark x1="66417" y1="8451" x2="66041" y2="9390"/>
                        <a14:foregroundMark x1="67167" y1="10329" x2="67167" y2="10329"/>
                      </a14:backgroundRemoval>
                    </a14:imgEffect>
                  </a14:imgLayer>
                </a14:imgProps>
              </a:ext>
              <a:ext uri="{28A0092B-C50C-407E-A947-70E740481C1C}">
                <a14:useLocalDpi xmlns:a14="http://schemas.microsoft.com/office/drawing/2010/main" val="0"/>
              </a:ext>
            </a:extLst>
          </a:blip>
          <a:srcRect/>
          <a:stretch>
            <a:fillRect/>
          </a:stretch>
        </p:blipFill>
        <p:spPr bwMode="auto">
          <a:xfrm>
            <a:off x="7000266" y="1033302"/>
            <a:ext cx="5076825" cy="20288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CBC71A2-3CD8-3BB2-EE2C-481013687FD1}"/>
              </a:ext>
            </a:extLst>
          </p:cNvPr>
          <p:cNvSpPr txBox="1"/>
          <p:nvPr/>
        </p:nvSpPr>
        <p:spPr>
          <a:xfrm>
            <a:off x="8016683" y="2994953"/>
            <a:ext cx="3043989" cy="215444"/>
          </a:xfrm>
          <a:prstGeom prst="rect">
            <a:avLst/>
          </a:prstGeom>
          <a:noFill/>
        </p:spPr>
        <p:txBody>
          <a:bodyPr wrap="square">
            <a:spAutoFit/>
          </a:bodyPr>
          <a:lstStyle/>
          <a:p>
            <a:r>
              <a:rPr lang="en-US" sz="800">
                <a:latin typeface="Bosch Office Sans" pitchFamily="2" charset="0"/>
                <a:hlinkClick r:id="rId22"/>
              </a:rPr>
              <a:t>OpenCV 3 Canny Edge Detection - 2020 (bogotobogo.com)</a:t>
            </a:r>
            <a:endParaRPr lang="en-US" sz="800">
              <a:latin typeface="Bosch Office Sans" pitchFamily="2" charset="0"/>
            </a:endParaRPr>
          </a:p>
        </p:txBody>
      </p:sp>
    </p:spTree>
    <p:custDataLst>
      <p:tags r:id="rId1"/>
    </p:custDataLst>
    <p:extLst>
      <p:ext uri="{BB962C8B-B14F-4D97-AF65-F5344CB8AC3E}">
        <p14:creationId xmlns:p14="http://schemas.microsoft.com/office/powerpoint/2010/main" val="416764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Metrics used for detection</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392640" y="1170551"/>
            <a:ext cx="6543458" cy="1754326"/>
          </a:xfrm>
          <a:prstGeom prst="rect">
            <a:avLst/>
          </a:prstGeom>
          <a:noFill/>
        </p:spPr>
        <p:txBody>
          <a:bodyPr wrap="none" rtlCol="0">
            <a:spAutoFit/>
          </a:bodyPr>
          <a:lstStyle/>
          <a:p>
            <a:pPr marL="285750" indent="-285750">
              <a:buFont typeface="Arial" panose="020B0604020202020204" pitchFamily="34" charset="0"/>
              <a:buChar char="•"/>
            </a:pPr>
            <a:r>
              <a:rPr lang="vi-VN">
                <a:latin typeface="Bosch Office Sans" pitchFamily="2" charset="0"/>
              </a:rPr>
              <a:t>Convert all frames to HSV space</a:t>
            </a:r>
          </a:p>
          <a:p>
            <a:pPr marL="285750" indent="-285750">
              <a:buFont typeface="Arial" panose="020B0604020202020204" pitchFamily="34" charset="0"/>
              <a:buChar char="•"/>
            </a:pPr>
            <a:r>
              <a:rPr lang="vi-VN">
                <a:latin typeface="Bosch Office Sans" pitchFamily="2" charset="0"/>
              </a:rPr>
              <a:t>Compare each pair of consecutive frames and calculate:</a:t>
            </a:r>
          </a:p>
          <a:p>
            <a:pPr marL="742950" lvl="1" indent="-285750">
              <a:buFont typeface="Courier New" panose="02070309020205020404" pitchFamily="49" charset="0"/>
              <a:buChar char="o"/>
            </a:pPr>
            <a:r>
              <a:rPr lang="vi-VN">
                <a:latin typeface="Bosch Office Sans" pitchFamily="2" charset="0"/>
              </a:rPr>
              <a:t>delta_hue: Hue difference</a:t>
            </a:r>
          </a:p>
          <a:p>
            <a:pPr marL="742950" lvl="1" indent="-285750">
              <a:buFont typeface="Courier New" panose="02070309020205020404" pitchFamily="49" charset="0"/>
              <a:buChar char="o"/>
            </a:pPr>
            <a:r>
              <a:rPr lang="vi-VN">
                <a:latin typeface="Bosch Office Sans" pitchFamily="2" charset="0"/>
              </a:rPr>
              <a:t>delta_sat: Saturation difference</a:t>
            </a:r>
          </a:p>
          <a:p>
            <a:pPr marL="742950" lvl="1" indent="-285750">
              <a:buFont typeface="Courier New" panose="02070309020205020404" pitchFamily="49" charset="0"/>
              <a:buChar char="o"/>
            </a:pPr>
            <a:r>
              <a:rPr lang="vi-VN">
                <a:latin typeface="Bosch Office Sans" pitchFamily="2" charset="0"/>
              </a:rPr>
              <a:t>delta_lum: Value difference</a:t>
            </a:r>
          </a:p>
          <a:p>
            <a:pPr marL="742950" lvl="1" indent="-285750">
              <a:buFont typeface="Courier New" panose="02070309020205020404" pitchFamily="49" charset="0"/>
              <a:buChar char="o"/>
            </a:pPr>
            <a:r>
              <a:rPr lang="vi-VN">
                <a:latin typeface="Bosch Office Sans" pitchFamily="2" charset="0"/>
              </a:rPr>
              <a:t>delta_edges: Edge difference (using OpenCV’s Canny)</a:t>
            </a:r>
            <a:endParaRPr lang="en-US">
              <a:latin typeface="Bosch Office Sans" pitchFamily="2" charset="0"/>
            </a:endParaRPr>
          </a:p>
        </p:txBody>
      </p:sp>
      <p:pic>
        <p:nvPicPr>
          <p:cNvPr id="1026" name="Picture 2" descr="OpenCV 3 Canny Edge Detection - 2020">
            <a:extLst>
              <a:ext uri="{FF2B5EF4-FFF2-40B4-BE49-F238E27FC236}">
                <a16:creationId xmlns:a16="http://schemas.microsoft.com/office/drawing/2014/main" id="{3DC19694-2B15-C446-DE88-BF5C0A095907}"/>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4225" b="90141" l="5066" r="95685">
                        <a14:foregroundMark x1="7692" y1="56808" x2="7692" y2="56808"/>
                        <a14:foregroundMark x1="7129" y1="37089" x2="7129" y2="37089"/>
                        <a14:foregroundMark x1="5066" y1="68545" x2="5066" y2="68545"/>
                        <a14:foregroundMark x1="71107" y1="44131" x2="71107" y2="44131"/>
                        <a14:foregroundMark x1="63415" y1="47418" x2="63415" y2="47418"/>
                        <a14:foregroundMark x1="66417" y1="58216" x2="66417" y2="58216"/>
                        <a14:foregroundMark x1="71295" y1="69484" x2="71295" y2="69484"/>
                        <a14:foregroundMark x1="77111" y1="57746" x2="77111" y2="57746"/>
                        <a14:foregroundMark x1="83114" y1="37089" x2="83114" y2="37089"/>
                        <a14:foregroundMark x1="78987" y1="25352" x2="78987" y2="25352"/>
                        <a14:foregroundMark x1="88931" y1="22066" x2="88931" y2="22066"/>
                        <a14:foregroundMark x1="88555" y1="40845" x2="88555" y2="40845"/>
                        <a14:foregroundMark x1="89118" y1="56808" x2="89118" y2="56808"/>
                        <a14:foregroundMark x1="90807" y1="72300" x2="90807" y2="72300"/>
                        <a14:foregroundMark x1="86492" y1="85446" x2="86492" y2="85446"/>
                        <a14:foregroundMark x1="91557" y1="84507" x2="89681" y2="51174"/>
                        <a14:foregroundMark x1="89681" y1="51174" x2="82552" y2="33803"/>
                        <a14:foregroundMark x1="82552" y1="33803" x2="93809" y2="38967"/>
                        <a14:foregroundMark x1="93809" y1="38967" x2="93433" y2="41315"/>
                        <a14:foregroundMark x1="95685" y1="90141" x2="95872" y2="89202"/>
                        <a14:foregroundMark x1="21388" y1="42723" x2="33021" y2="54930"/>
                        <a14:foregroundMark x1="33021" y1="54930" x2="26266" y2="73709"/>
                        <a14:foregroundMark x1="26266" y1="73709" x2="25516" y2="73239"/>
                        <a14:foregroundMark x1="12570" y1="7512" x2="21951" y2="8920"/>
                        <a14:foregroundMark x1="21951" y1="8920" x2="34709" y2="7042"/>
                        <a14:foregroundMark x1="14822" y1="4225" x2="15572" y2="6573"/>
                        <a14:foregroundMark x1="16886" y1="8920" x2="32458" y2="6103"/>
                        <a14:foregroundMark x1="32458" y1="6103" x2="35647" y2="6573"/>
                        <a14:foregroundMark x1="34709" y1="11268" x2="35835" y2="10329"/>
                        <a14:foregroundMark x1="14634" y1="9390" x2="13133" y2="6573"/>
                        <a14:foregroundMark x1="16698" y1="7512" x2="12383" y2="7042"/>
                        <a14:foregroundMark x1="67355" y1="5634" x2="68668" y2="5634"/>
                        <a14:foregroundMark x1="67167" y1="4225" x2="68480" y2="11268"/>
                        <a14:foregroundMark x1="67355" y1="6573" x2="72420" y2="6573"/>
                        <a14:foregroundMark x1="70732" y1="6573" x2="67355" y2="5634"/>
                        <a14:foregroundMark x1="67167" y1="4225" x2="79174" y2="4225"/>
                        <a14:foregroundMark x1="79174" y1="4225" x2="69981" y2="13615"/>
                        <a14:foregroundMark x1="69981" y1="13615" x2="67730" y2="4225"/>
                        <a14:foregroundMark x1="81426" y1="4225" x2="79362" y2="11737"/>
                        <a14:foregroundMark x1="81801" y1="6103" x2="81426" y2="11737"/>
                        <a14:foregroundMark x1="82739" y1="4225" x2="80863" y2="13615"/>
                        <a14:foregroundMark x1="81989" y1="5164" x2="83490" y2="8451"/>
                        <a14:foregroundMark x1="83114" y1="10329" x2="85741" y2="12207"/>
                        <a14:foregroundMark x1="83490" y1="9390" x2="84428" y2="6573"/>
                        <a14:foregroundMark x1="83865" y1="6573" x2="83865" y2="6573"/>
                        <a14:foregroundMark x1="83865" y1="5164" x2="83865" y2="5164"/>
                        <a14:foregroundMark x1="84991" y1="5164" x2="84991" y2="8920"/>
                        <a14:foregroundMark x1="84991" y1="9390" x2="84803" y2="10329"/>
                        <a14:foregroundMark x1="67730" y1="4225" x2="67730" y2="6573"/>
                        <a14:foregroundMark x1="67542" y1="9390" x2="67542" y2="9390"/>
                        <a14:foregroundMark x1="67355" y1="9390" x2="66792" y2="11268"/>
                        <a14:foregroundMark x1="66792" y1="11268" x2="66792" y2="11268"/>
                        <a14:foregroundMark x1="67355" y1="9390" x2="67355" y2="9390"/>
                        <a14:foregroundMark x1="67355" y1="7512" x2="67355" y2="7512"/>
                        <a14:foregroundMark x1="67167" y1="5634" x2="66604" y2="5634"/>
                        <a14:foregroundMark x1="66417" y1="8451" x2="66041" y2="9390"/>
                        <a14:foregroundMark x1="67167" y1="10329" x2="67167" y2="10329"/>
                      </a14:backgroundRemoval>
                    </a14:imgEffect>
                  </a14:imgLayer>
                </a14:imgProps>
              </a:ext>
              <a:ext uri="{28A0092B-C50C-407E-A947-70E740481C1C}">
                <a14:useLocalDpi xmlns:a14="http://schemas.microsoft.com/office/drawing/2010/main" val="0"/>
              </a:ext>
            </a:extLst>
          </a:blip>
          <a:srcRect/>
          <a:stretch>
            <a:fillRect/>
          </a:stretch>
        </p:blipFill>
        <p:spPr bwMode="auto">
          <a:xfrm>
            <a:off x="7000266" y="1033302"/>
            <a:ext cx="5076825" cy="20288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CBC71A2-3CD8-3BB2-EE2C-481013687FD1}"/>
              </a:ext>
            </a:extLst>
          </p:cNvPr>
          <p:cNvSpPr txBox="1"/>
          <p:nvPr/>
        </p:nvSpPr>
        <p:spPr>
          <a:xfrm>
            <a:off x="8016683" y="2994953"/>
            <a:ext cx="3043989" cy="215444"/>
          </a:xfrm>
          <a:prstGeom prst="rect">
            <a:avLst/>
          </a:prstGeom>
          <a:noFill/>
        </p:spPr>
        <p:txBody>
          <a:bodyPr wrap="square">
            <a:spAutoFit/>
          </a:bodyPr>
          <a:lstStyle/>
          <a:p>
            <a:r>
              <a:rPr lang="en-US" sz="800">
                <a:latin typeface="Bosch Office Sans" pitchFamily="2" charset="0"/>
                <a:hlinkClick r:id="rId22"/>
              </a:rPr>
              <a:t>OpenCV 3 Canny Edge Detection - 2020 (bogotobogo.com)</a:t>
            </a:r>
            <a:endParaRPr lang="en-US" sz="800">
              <a:latin typeface="Bosch Office Sans" pitchFamily="2" charset="0"/>
            </a:endParaRPr>
          </a:p>
        </p:txBody>
      </p:sp>
      <p:sp>
        <p:nvSpPr>
          <p:cNvPr id="21" name="Left Brace 20">
            <a:extLst>
              <a:ext uri="{FF2B5EF4-FFF2-40B4-BE49-F238E27FC236}">
                <a16:creationId xmlns:a16="http://schemas.microsoft.com/office/drawing/2014/main" id="{0DBC0CFA-6887-AD67-6BB1-DA42518E509F}"/>
              </a:ext>
            </a:extLst>
          </p:cNvPr>
          <p:cNvSpPr/>
          <p:nvPr/>
        </p:nvSpPr>
        <p:spPr>
          <a:xfrm>
            <a:off x="456808" y="1828800"/>
            <a:ext cx="377381" cy="109607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pic>
        <p:nvPicPr>
          <p:cNvPr id="24" name="Picture 23">
            <a:extLst>
              <a:ext uri="{FF2B5EF4-FFF2-40B4-BE49-F238E27FC236}">
                <a16:creationId xmlns:a16="http://schemas.microsoft.com/office/drawing/2014/main" id="{A884E0D0-BF8F-6EB2-0FE5-628072B672E6}"/>
              </a:ext>
            </a:extLst>
          </p:cNvPr>
          <p:cNvPicPr>
            <a:picLocks noChangeAspect="1"/>
          </p:cNvPicPr>
          <p:nvPr/>
        </p:nvPicPr>
        <p:blipFill>
          <a:blip r:embed="rId23"/>
          <a:stretch>
            <a:fillRect/>
          </a:stretch>
        </p:blipFill>
        <p:spPr>
          <a:xfrm>
            <a:off x="953895" y="2967509"/>
            <a:ext cx="1619250" cy="485775"/>
          </a:xfrm>
          <a:prstGeom prst="rect">
            <a:avLst/>
          </a:prstGeom>
        </p:spPr>
      </p:pic>
      <p:cxnSp>
        <p:nvCxnSpPr>
          <p:cNvPr id="27" name="Straight Arrow Connector 26">
            <a:extLst>
              <a:ext uri="{FF2B5EF4-FFF2-40B4-BE49-F238E27FC236}">
                <a16:creationId xmlns:a16="http://schemas.microsoft.com/office/drawing/2014/main" id="{7FBA701B-31FC-68A1-03A3-EEF4277DBCEC}"/>
              </a:ext>
            </a:extLst>
          </p:cNvPr>
          <p:cNvCxnSpPr>
            <a:endCxn id="24" idx="1"/>
          </p:cNvCxnSpPr>
          <p:nvPr/>
        </p:nvCxnSpPr>
        <p:spPr>
          <a:xfrm>
            <a:off x="521368" y="3210396"/>
            <a:ext cx="43252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43FD278-7B24-EF59-D4E6-04144CEB78DB}"/>
              </a:ext>
            </a:extLst>
          </p:cNvPr>
          <p:cNvPicPr>
            <a:picLocks noChangeAspect="1"/>
          </p:cNvPicPr>
          <p:nvPr/>
        </p:nvPicPr>
        <p:blipFill>
          <a:blip r:embed="rId24"/>
          <a:stretch>
            <a:fillRect/>
          </a:stretch>
        </p:blipFill>
        <p:spPr>
          <a:xfrm>
            <a:off x="1983206" y="3724383"/>
            <a:ext cx="3362325" cy="942975"/>
          </a:xfrm>
          <a:prstGeom prst="rect">
            <a:avLst/>
          </a:prstGeom>
        </p:spPr>
      </p:pic>
      <p:pic>
        <p:nvPicPr>
          <p:cNvPr id="36" name="Picture 35">
            <a:extLst>
              <a:ext uri="{FF2B5EF4-FFF2-40B4-BE49-F238E27FC236}">
                <a16:creationId xmlns:a16="http://schemas.microsoft.com/office/drawing/2014/main" id="{902B91EB-E192-8F12-DAF4-10F153BB9913}"/>
              </a:ext>
            </a:extLst>
          </p:cNvPr>
          <p:cNvPicPr>
            <a:picLocks noChangeAspect="1"/>
          </p:cNvPicPr>
          <p:nvPr/>
        </p:nvPicPr>
        <p:blipFill>
          <a:blip r:embed="rId25"/>
          <a:stretch>
            <a:fillRect/>
          </a:stretch>
        </p:blipFill>
        <p:spPr>
          <a:xfrm>
            <a:off x="6606902" y="3930315"/>
            <a:ext cx="2505075" cy="457200"/>
          </a:xfrm>
          <a:prstGeom prst="rect">
            <a:avLst/>
          </a:prstGeom>
        </p:spPr>
      </p:pic>
      <p:pic>
        <p:nvPicPr>
          <p:cNvPr id="38" name="Picture 37">
            <a:extLst>
              <a:ext uri="{FF2B5EF4-FFF2-40B4-BE49-F238E27FC236}">
                <a16:creationId xmlns:a16="http://schemas.microsoft.com/office/drawing/2014/main" id="{7701B6B4-1614-D150-74F5-DE9234FF1ED9}"/>
              </a:ext>
            </a:extLst>
          </p:cNvPr>
          <p:cNvPicPr>
            <a:picLocks noChangeAspect="1"/>
          </p:cNvPicPr>
          <p:nvPr/>
        </p:nvPicPr>
        <p:blipFill>
          <a:blip r:embed="rId26"/>
          <a:stretch>
            <a:fillRect/>
          </a:stretch>
        </p:blipFill>
        <p:spPr>
          <a:xfrm>
            <a:off x="4830428" y="4934502"/>
            <a:ext cx="1190625" cy="514350"/>
          </a:xfrm>
          <a:prstGeom prst="rect">
            <a:avLst/>
          </a:prstGeom>
        </p:spPr>
      </p:pic>
      <p:sp>
        <p:nvSpPr>
          <p:cNvPr id="39" name="TextBox 38">
            <a:extLst>
              <a:ext uri="{FF2B5EF4-FFF2-40B4-BE49-F238E27FC236}">
                <a16:creationId xmlns:a16="http://schemas.microsoft.com/office/drawing/2014/main" id="{7B01D8B1-D9E1-A21D-CD98-F51E051E1D27}"/>
              </a:ext>
            </a:extLst>
          </p:cNvPr>
          <p:cNvSpPr txBox="1"/>
          <p:nvPr/>
        </p:nvSpPr>
        <p:spPr>
          <a:xfrm>
            <a:off x="6029074" y="5017944"/>
            <a:ext cx="1287532" cy="369332"/>
          </a:xfrm>
          <a:prstGeom prst="rect">
            <a:avLst/>
          </a:prstGeom>
          <a:noFill/>
        </p:spPr>
        <p:txBody>
          <a:bodyPr wrap="none" rtlCol="0">
            <a:spAutoFit/>
          </a:bodyPr>
          <a:lstStyle/>
          <a:p>
            <a:r>
              <a:rPr lang="vi-VN"/>
              <a:t>(threshold)</a:t>
            </a:r>
            <a:endParaRPr lang="en-US"/>
          </a:p>
        </p:txBody>
      </p:sp>
    </p:spTree>
    <p:custDataLst>
      <p:tags r:id="rId1"/>
    </p:custDataLst>
    <p:extLst>
      <p:ext uri="{BB962C8B-B14F-4D97-AF65-F5344CB8AC3E}">
        <p14:creationId xmlns:p14="http://schemas.microsoft.com/office/powerpoint/2010/main" val="277148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0" y="-4992"/>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pic>
        <p:nvPicPr>
          <p:cNvPr id="15" name="Picture 14">
            <a:extLst>
              <a:ext uri="{FF2B5EF4-FFF2-40B4-BE49-F238E27FC236}">
                <a16:creationId xmlns:a16="http://schemas.microsoft.com/office/drawing/2014/main" id="{CB4E06ED-DE4F-F16F-2DB1-D57605029DD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3622" y="1830627"/>
            <a:ext cx="2743200" cy="1511910"/>
          </a:xfrm>
          <a:prstGeom prst="rect">
            <a:avLst/>
          </a:prstGeom>
        </p:spPr>
      </p:pic>
      <p:pic>
        <p:nvPicPr>
          <p:cNvPr id="22" name="Picture 21">
            <a:extLst>
              <a:ext uri="{FF2B5EF4-FFF2-40B4-BE49-F238E27FC236}">
                <a16:creationId xmlns:a16="http://schemas.microsoft.com/office/drawing/2014/main" id="{C5906699-A3BD-3FBD-6CAF-8AC883704D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52800" y="1830627"/>
            <a:ext cx="2743200" cy="1511910"/>
          </a:xfrm>
          <a:prstGeom prst="rect">
            <a:avLst/>
          </a:prstGeom>
          <a:solidFill>
            <a:srgbClr val="000000">
              <a:shade val="95000"/>
            </a:srgbClr>
          </a:solidFill>
          <a:ln w="12700" cap="sq">
            <a:solidFill>
              <a:srgbClr val="FF0000"/>
            </a:solidFill>
            <a:miter lim="800000"/>
          </a:ln>
          <a:effectLst/>
        </p:spPr>
      </p:pic>
      <p:pic>
        <p:nvPicPr>
          <p:cNvPr id="24" name="Picture 23">
            <a:extLst>
              <a:ext uri="{FF2B5EF4-FFF2-40B4-BE49-F238E27FC236}">
                <a16:creationId xmlns:a16="http://schemas.microsoft.com/office/drawing/2014/main" id="{19EE2BFE-718C-FD33-63B2-72588883773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71313" y="1840223"/>
            <a:ext cx="2743200" cy="1511910"/>
          </a:xfrm>
          <a:prstGeom prst="rect">
            <a:avLst/>
          </a:prstGeom>
        </p:spPr>
      </p:pic>
      <p:pic>
        <p:nvPicPr>
          <p:cNvPr id="27" name="Picture 26">
            <a:extLst>
              <a:ext uri="{FF2B5EF4-FFF2-40B4-BE49-F238E27FC236}">
                <a16:creationId xmlns:a16="http://schemas.microsoft.com/office/drawing/2014/main" id="{706295BA-2E9D-FDF4-FBD3-E1133ED3AD4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3888" y="1830627"/>
            <a:ext cx="2743200" cy="1511910"/>
          </a:xfrm>
          <a:prstGeom prst="rect">
            <a:avLst/>
          </a:prstGeom>
          <a:solidFill>
            <a:srgbClr val="000000">
              <a:shade val="95000"/>
            </a:srgbClr>
          </a:solidFill>
          <a:ln w="12700" cap="sq">
            <a:solidFill>
              <a:srgbClr val="FF0000"/>
            </a:solidFill>
            <a:miter lim="800000"/>
          </a:ln>
          <a:effectLst/>
        </p:spPr>
      </p:pic>
      <p:pic>
        <p:nvPicPr>
          <p:cNvPr id="29" name="Picture 28">
            <a:extLst>
              <a:ext uri="{FF2B5EF4-FFF2-40B4-BE49-F238E27FC236}">
                <a16:creationId xmlns:a16="http://schemas.microsoft.com/office/drawing/2014/main" id="{0EAED9F4-E6C1-F6F2-C575-D6DA335DC2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3622" y="3519870"/>
            <a:ext cx="2743200" cy="1511910"/>
          </a:xfrm>
          <a:prstGeom prst="rect">
            <a:avLst/>
          </a:prstGeom>
        </p:spPr>
      </p:pic>
      <p:pic>
        <p:nvPicPr>
          <p:cNvPr id="31" name="Picture 30">
            <a:extLst>
              <a:ext uri="{FF2B5EF4-FFF2-40B4-BE49-F238E27FC236}">
                <a16:creationId xmlns:a16="http://schemas.microsoft.com/office/drawing/2014/main" id="{777E31BC-FCBF-84BB-3CBD-CC6B93A0D48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52800" y="3528817"/>
            <a:ext cx="2743200" cy="1511910"/>
          </a:xfrm>
          <a:prstGeom prst="rect">
            <a:avLst/>
          </a:prstGeom>
        </p:spPr>
      </p:pic>
      <p:pic>
        <p:nvPicPr>
          <p:cNvPr id="34" name="Picture 33">
            <a:extLst>
              <a:ext uri="{FF2B5EF4-FFF2-40B4-BE49-F238E27FC236}">
                <a16:creationId xmlns:a16="http://schemas.microsoft.com/office/drawing/2014/main" id="{839897DE-16AE-A03B-B672-8DCBAAE62A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176273" y="3518495"/>
            <a:ext cx="2743200" cy="1511910"/>
          </a:xfrm>
          <a:prstGeom prst="rect">
            <a:avLst/>
          </a:prstGeom>
        </p:spPr>
      </p:pic>
      <p:pic>
        <p:nvPicPr>
          <p:cNvPr id="36" name="Picture 35">
            <a:extLst>
              <a:ext uri="{FF2B5EF4-FFF2-40B4-BE49-F238E27FC236}">
                <a16:creationId xmlns:a16="http://schemas.microsoft.com/office/drawing/2014/main" id="{9377D3D9-68A1-8FC8-73F9-E0EEDD1D190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083888" y="3527945"/>
            <a:ext cx="2743200" cy="1511910"/>
          </a:xfrm>
          <a:prstGeom prst="rect">
            <a:avLst/>
          </a:prstGeom>
        </p:spPr>
      </p:pic>
      <p:sp>
        <p:nvSpPr>
          <p:cNvPr id="12" name="TextBox 11">
            <a:extLst>
              <a:ext uri="{FF2B5EF4-FFF2-40B4-BE49-F238E27FC236}">
                <a16:creationId xmlns:a16="http://schemas.microsoft.com/office/drawing/2014/main" id="{7FF4B650-C0FB-89E4-FF43-31EF37F4FEF6}"/>
              </a:ext>
            </a:extLst>
          </p:cNvPr>
          <p:cNvSpPr txBox="1"/>
          <p:nvPr/>
        </p:nvSpPr>
        <p:spPr>
          <a:xfrm>
            <a:off x="1550528" y="1321776"/>
            <a:ext cx="569387" cy="369332"/>
          </a:xfrm>
          <a:prstGeom prst="rect">
            <a:avLst/>
          </a:prstGeom>
          <a:noFill/>
        </p:spPr>
        <p:txBody>
          <a:bodyPr wrap="none" rtlCol="0">
            <a:spAutoFit/>
          </a:bodyPr>
          <a:lstStyle/>
          <a:p>
            <a:r>
              <a:rPr lang="vi-VN">
                <a:latin typeface="Bosch Office Sans" pitchFamily="2" charset="0"/>
              </a:rPr>
              <a:t>107</a:t>
            </a:r>
            <a:endParaRPr lang="en-US">
              <a:latin typeface="Bosch Office Sans" pitchFamily="2" charset="0"/>
            </a:endParaRPr>
          </a:p>
        </p:txBody>
      </p:sp>
      <p:sp>
        <p:nvSpPr>
          <p:cNvPr id="18" name="TextBox 17">
            <a:extLst>
              <a:ext uri="{FF2B5EF4-FFF2-40B4-BE49-F238E27FC236}">
                <a16:creationId xmlns:a16="http://schemas.microsoft.com/office/drawing/2014/main" id="{63B937B7-6BCD-5D35-ACEC-B59FBC948833}"/>
              </a:ext>
            </a:extLst>
          </p:cNvPr>
          <p:cNvSpPr txBox="1"/>
          <p:nvPr/>
        </p:nvSpPr>
        <p:spPr>
          <a:xfrm>
            <a:off x="4439706" y="1321776"/>
            <a:ext cx="569387" cy="369332"/>
          </a:xfrm>
          <a:prstGeom prst="rect">
            <a:avLst/>
          </a:prstGeom>
          <a:noFill/>
        </p:spPr>
        <p:txBody>
          <a:bodyPr wrap="none" rtlCol="0">
            <a:spAutoFit/>
          </a:bodyPr>
          <a:lstStyle/>
          <a:p>
            <a:r>
              <a:rPr lang="vi-VN">
                <a:latin typeface="Bosch Office Sans" pitchFamily="2" charset="0"/>
              </a:rPr>
              <a:t>108</a:t>
            </a:r>
            <a:endParaRPr lang="en-US">
              <a:latin typeface="Bosch Office Sans" pitchFamily="2" charset="0"/>
            </a:endParaRPr>
          </a:p>
        </p:txBody>
      </p:sp>
      <p:sp>
        <p:nvSpPr>
          <p:cNvPr id="19" name="TextBox 18">
            <a:extLst>
              <a:ext uri="{FF2B5EF4-FFF2-40B4-BE49-F238E27FC236}">
                <a16:creationId xmlns:a16="http://schemas.microsoft.com/office/drawing/2014/main" id="{B0E52463-55E3-FDE2-AFE6-B9508D16DEA5}"/>
              </a:ext>
            </a:extLst>
          </p:cNvPr>
          <p:cNvSpPr txBox="1"/>
          <p:nvPr/>
        </p:nvSpPr>
        <p:spPr>
          <a:xfrm>
            <a:off x="7258219" y="1320078"/>
            <a:ext cx="569387" cy="369332"/>
          </a:xfrm>
          <a:prstGeom prst="rect">
            <a:avLst/>
          </a:prstGeom>
          <a:noFill/>
        </p:spPr>
        <p:txBody>
          <a:bodyPr wrap="none" rtlCol="0">
            <a:spAutoFit/>
          </a:bodyPr>
          <a:lstStyle/>
          <a:p>
            <a:r>
              <a:rPr lang="vi-VN">
                <a:latin typeface="Bosch Office Sans" pitchFamily="2" charset="0"/>
              </a:rPr>
              <a:t>109</a:t>
            </a:r>
            <a:endParaRPr lang="en-US">
              <a:latin typeface="Bosch Office Sans" pitchFamily="2" charset="0"/>
            </a:endParaRPr>
          </a:p>
        </p:txBody>
      </p:sp>
      <p:sp>
        <p:nvSpPr>
          <p:cNvPr id="21" name="TextBox 20">
            <a:extLst>
              <a:ext uri="{FF2B5EF4-FFF2-40B4-BE49-F238E27FC236}">
                <a16:creationId xmlns:a16="http://schemas.microsoft.com/office/drawing/2014/main" id="{9D59939D-E15E-CA05-98E4-48856EC59DB0}"/>
              </a:ext>
            </a:extLst>
          </p:cNvPr>
          <p:cNvSpPr txBox="1"/>
          <p:nvPr/>
        </p:nvSpPr>
        <p:spPr>
          <a:xfrm>
            <a:off x="10170794" y="1324703"/>
            <a:ext cx="552267" cy="369332"/>
          </a:xfrm>
          <a:prstGeom prst="rect">
            <a:avLst/>
          </a:prstGeom>
          <a:noFill/>
          <a:ln w="19050">
            <a:solidFill>
              <a:srgbClr val="FF0000"/>
            </a:solidFill>
          </a:ln>
        </p:spPr>
        <p:txBody>
          <a:bodyPr wrap="none" rtlCol="0">
            <a:spAutoFit/>
          </a:bodyPr>
          <a:lstStyle/>
          <a:p>
            <a:r>
              <a:rPr lang="vi-VN" b="1">
                <a:latin typeface="Bosch Office Sans" pitchFamily="2" charset="0"/>
              </a:rPr>
              <a:t>110</a:t>
            </a:r>
            <a:endParaRPr lang="en-US" b="1">
              <a:latin typeface="Bosch Office Sans" pitchFamily="2" charset="0"/>
            </a:endParaRPr>
          </a:p>
        </p:txBody>
      </p:sp>
    </p:spTree>
    <p:custDataLst>
      <p:tags r:id="rId1"/>
    </p:custDataLst>
    <p:extLst>
      <p:ext uri="{BB962C8B-B14F-4D97-AF65-F5344CB8AC3E}">
        <p14:creationId xmlns:p14="http://schemas.microsoft.com/office/powerpoint/2010/main" val="328476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456808" y="1180629"/>
            <a:ext cx="3204788" cy="1785104"/>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endParaRPr lang="en-US">
              <a:latin typeface="Bosch Office Sans" pitchFamily="2" charset="0"/>
            </a:endParaRPr>
          </a:p>
        </p:txBody>
      </p:sp>
    </p:spTree>
    <p:custDataLst>
      <p:tags r:id="rId1"/>
    </p:custDataLst>
    <p:extLst>
      <p:ext uri="{BB962C8B-B14F-4D97-AF65-F5344CB8AC3E}">
        <p14:creationId xmlns:p14="http://schemas.microsoft.com/office/powerpoint/2010/main" val="120119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3"/>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4"/>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5"/>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6"/>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7"/>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2"/>
              </p:custDataLst>
            </p:nvPr>
          </p:nvPicPr>
          <p:blipFill>
            <a:blip r:embed="rId21"/>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endParaRPr lang="en-US" sz="2000">
              <a:latin typeface="Bosch Sans Black" panose="020B0A04020202020204" pitchFamily="34" charset="0"/>
            </a:endParaRPr>
          </a:p>
        </p:txBody>
      </p:sp>
      <p:sp>
        <p:nvSpPr>
          <p:cNvPr id="7" name="Titel 7">
            <a:extLst>
              <a:ext uri="{FF2B5EF4-FFF2-40B4-BE49-F238E27FC236}">
                <a16:creationId xmlns:a16="http://schemas.microsoft.com/office/drawing/2014/main" id="{1E799461-BEAD-7A36-76D6-5BE604A0B2D8}"/>
              </a:ext>
            </a:extLst>
          </p:cNvPr>
          <p:cNvSpPr txBox="1">
            <a:spLocks/>
          </p:cNvSpPr>
          <p:nvPr>
            <p:custDataLst>
              <p:tags r:id="rId9"/>
            </p:custDataLst>
          </p:nvPr>
        </p:nvSpPr>
        <p:spPr>
          <a:xfrm>
            <a:off x="-705" y="205422"/>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Performance &amp; Challenges</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5FB6D5EA-9A0B-3C13-32C6-290FC9EAB2AF}"/>
              </a:ext>
            </a:extLst>
          </p:cNvPr>
          <p:cNvSpPr txBox="1"/>
          <p:nvPr/>
        </p:nvSpPr>
        <p:spPr>
          <a:xfrm>
            <a:off x="456808" y="1180629"/>
            <a:ext cx="3204788" cy="1785104"/>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vi-VN">
                <a:latin typeface="Bosch Office Sans" pitchFamily="2" charset="0"/>
              </a:rPr>
              <a:t>Current performance</a:t>
            </a:r>
          </a:p>
          <a:p>
            <a:pPr marL="742950" lvl="1" indent="-285750">
              <a:spcAft>
                <a:spcPts val="600"/>
              </a:spcAft>
              <a:buFont typeface="Courier New" panose="02070309020205020404" pitchFamily="49" charset="0"/>
              <a:buChar char="o"/>
            </a:pPr>
            <a:r>
              <a:rPr lang="vi-VN">
                <a:latin typeface="Bosch Office Sans" pitchFamily="2" charset="0"/>
              </a:rPr>
              <a:t>Correct (TP): 72</a:t>
            </a:r>
          </a:p>
          <a:p>
            <a:pPr marL="742950" lvl="1" indent="-285750">
              <a:spcAft>
                <a:spcPts val="600"/>
              </a:spcAft>
              <a:buFont typeface="Courier New" panose="02070309020205020404" pitchFamily="49" charset="0"/>
              <a:buChar char="o"/>
            </a:pPr>
            <a:r>
              <a:rPr lang="vi-VN">
                <a:latin typeface="Bosch Office Sans" pitchFamily="2" charset="0"/>
              </a:rPr>
              <a:t>False (FP): 557</a:t>
            </a:r>
          </a:p>
          <a:p>
            <a:pPr marL="742950" lvl="1" indent="-285750">
              <a:spcAft>
                <a:spcPts val="600"/>
              </a:spcAft>
              <a:buFont typeface="Courier New" panose="02070309020205020404" pitchFamily="49" charset="0"/>
              <a:buChar char="o"/>
            </a:pPr>
            <a:r>
              <a:rPr lang="vi-VN">
                <a:latin typeface="Bosch Office Sans" pitchFamily="2" charset="0"/>
              </a:rPr>
              <a:t>Missed (FN): 42</a:t>
            </a:r>
          </a:p>
          <a:p>
            <a:pPr marL="285750" indent="-285750">
              <a:spcAft>
                <a:spcPts val="600"/>
              </a:spcAft>
              <a:buFont typeface="Arial" panose="020B0604020202020204" pitchFamily="34" charset="0"/>
              <a:buChar char="•"/>
            </a:pPr>
            <a:r>
              <a:rPr lang="vi-VN">
                <a:latin typeface="Bosch Office Sans" pitchFamily="2" charset="0"/>
              </a:rPr>
              <a:t>Too many false detections:</a:t>
            </a:r>
            <a:endParaRPr lang="en-US">
              <a:latin typeface="Bosch Office Sans" pitchFamily="2" charset="0"/>
            </a:endParaRPr>
          </a:p>
        </p:txBody>
      </p:sp>
      <p:pic>
        <p:nvPicPr>
          <p:cNvPr id="11" name="cut25">
            <a:hlinkClick r:id="" action="ppaction://media"/>
            <a:extLst>
              <a:ext uri="{FF2B5EF4-FFF2-40B4-BE49-F238E27FC236}">
                <a16:creationId xmlns:a16="http://schemas.microsoft.com/office/drawing/2014/main" id="{523E79B8-0863-7F3F-67EB-BF9856279F07}"/>
              </a:ext>
            </a:extLst>
          </p:cNvPr>
          <p:cNvPicPr>
            <a:picLocks noChangeAspect="1"/>
          </p:cNvPicPr>
          <p:nvPr>
            <a:videoFile r:link="rId11"/>
            <p:extLst>
              <p:ext uri="{DAA4B4D4-6D71-4841-9C94-3DE7FCFB9230}">
                <p14:media xmlns:p14="http://schemas.microsoft.com/office/powerpoint/2010/main" r:embed="rId10"/>
              </p:ext>
            </p:extLst>
          </p:nvPr>
        </p:nvPicPr>
        <p:blipFill>
          <a:blip r:embed="rId22"/>
          <a:stretch>
            <a:fillRect/>
          </a:stretch>
        </p:blipFill>
        <p:spPr>
          <a:xfrm>
            <a:off x="0" y="908638"/>
            <a:ext cx="12192000" cy="4897437"/>
          </a:xfrm>
          <a:prstGeom prst="rect">
            <a:avLst/>
          </a:prstGeom>
        </p:spPr>
      </p:pic>
    </p:spTree>
    <p:custDataLst>
      <p:tags r:id="rId1"/>
    </p:custDataLst>
    <p:extLst>
      <p:ext uri="{BB962C8B-B14F-4D97-AF65-F5344CB8AC3E}">
        <p14:creationId xmlns:p14="http://schemas.microsoft.com/office/powerpoint/2010/main" val="413620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0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0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0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2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2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3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3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5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5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6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6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6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6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7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7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7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9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9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4153</TotalTime>
  <Words>935</Words>
  <Application>Microsoft Office PowerPoint</Application>
  <PresentationFormat>Widescreen</PresentationFormat>
  <Paragraphs>139</Paragraphs>
  <Slides>13</Slides>
  <Notes>13</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Bosch Office Sans</vt:lpstr>
      <vt:lpstr>Bosch Sans Black</vt:lpstr>
      <vt:lpstr>Calibri</vt:lpstr>
      <vt:lpstr>Calibri Light</vt:lpstr>
      <vt:lpstr>Courier New</vt:lpstr>
      <vt:lpstr>Wingdings</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137</cp:revision>
  <dcterms:created xsi:type="dcterms:W3CDTF">2023-06-22T03:40:40Z</dcterms:created>
  <dcterms:modified xsi:type="dcterms:W3CDTF">2023-09-22T01:34:36Z</dcterms:modified>
</cp:coreProperties>
</file>